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36"/>
  </p:notesMasterIdLst>
  <p:sldIdLst>
    <p:sldId id="311" r:id="rId3"/>
    <p:sldId id="302" r:id="rId4"/>
    <p:sldId id="296" r:id="rId5"/>
    <p:sldId id="334" r:id="rId6"/>
    <p:sldId id="312" r:id="rId7"/>
    <p:sldId id="313" r:id="rId8"/>
    <p:sldId id="314" r:id="rId9"/>
    <p:sldId id="325" r:id="rId10"/>
    <p:sldId id="275" r:id="rId11"/>
    <p:sldId id="343" r:id="rId12"/>
    <p:sldId id="344" r:id="rId13"/>
    <p:sldId id="316" r:id="rId14"/>
    <p:sldId id="339" r:id="rId15"/>
    <p:sldId id="340" r:id="rId16"/>
    <p:sldId id="341" r:id="rId17"/>
    <p:sldId id="342" r:id="rId18"/>
    <p:sldId id="345" r:id="rId19"/>
    <p:sldId id="346" r:id="rId20"/>
    <p:sldId id="347" r:id="rId21"/>
    <p:sldId id="348" r:id="rId22"/>
    <p:sldId id="361" r:id="rId23"/>
    <p:sldId id="350" r:id="rId24"/>
    <p:sldId id="351" r:id="rId25"/>
    <p:sldId id="352" r:id="rId26"/>
    <p:sldId id="353" r:id="rId27"/>
    <p:sldId id="354" r:id="rId28"/>
    <p:sldId id="362" r:id="rId29"/>
    <p:sldId id="356" r:id="rId30"/>
    <p:sldId id="357" r:id="rId31"/>
    <p:sldId id="358" r:id="rId32"/>
    <p:sldId id="359" r:id="rId33"/>
    <p:sldId id="363" r:id="rId34"/>
    <p:sldId id="364" r:id="rId35"/>
  </p:sldIdLst>
  <p:sldSz cx="12192000" cy="6858000"/>
  <p:notesSz cx="6858000" cy="9144000"/>
  <p:embeddedFontLst>
    <p:embeddedFont>
      <p:font typeface="Arial Unicode MS" panose="020B0600000101010101" charset="-127"/>
      <p:regular r:id="rId37"/>
    </p:embeddedFont>
    <p:embeddedFont>
      <p:font typeface="Segoe UI Black" panose="020B0A02040204020203" pitchFamily="34" charset="0"/>
      <p:bold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A6A6A6"/>
    <a:srgbClr val="977A67"/>
    <a:srgbClr val="B24916"/>
    <a:srgbClr val="E6E6E6"/>
    <a:srgbClr val="D09E67"/>
    <a:srgbClr val="4294B8"/>
    <a:srgbClr val="E5DEC7"/>
    <a:srgbClr val="4462AB"/>
    <a:srgbClr val="034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82783" autoAdjust="0"/>
  </p:normalViewPr>
  <p:slideViewPr>
    <p:cSldViewPr snapToGrid="0">
      <p:cViewPr varScale="1">
        <p:scale>
          <a:sx n="71" d="100"/>
          <a:sy n="71" d="100"/>
        </p:scale>
        <p:origin x="13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DBF50-671A-49FE-8C58-7E9746B23D03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AE41-4182-4DCE-8599-26D853B57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7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F%BC%EB%B2%95" TargetMode="External"/><Relationship Id="rId7" Type="http://schemas.openxmlformats.org/officeDocument/2006/relationships/hyperlink" Target="https://ko.wikipedia.org/w/index.php?title=%EC%9E%90%EC%97%B0%EB%A0%A5&amp;action=edit&amp;redlink=1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A%B4%80%EB%A6%AC" TargetMode="External"/><Relationship Id="rId5" Type="http://schemas.openxmlformats.org/officeDocument/2006/relationships/hyperlink" Target="https://ko.wikipedia.org/wiki/%EC%A0%84%EA%B8%B0" TargetMode="External"/><Relationship Id="rId4" Type="http://schemas.openxmlformats.org/officeDocument/2006/relationships/hyperlink" Target="https://ko.wikipedia.org/w/index.php?title=%EC%9C%A0%EC%B2%B4%EB%AC%BC&amp;action=edit&amp;redlink=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50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>
                <a:effectLst/>
              </a:rPr>
              <a:t>거래 위</a:t>
            </a:r>
            <a:r>
              <a:rPr lang="en-US" altLang="ko-KR" b="0" dirty="0">
                <a:effectLst/>
              </a:rPr>
              <a:t>/</a:t>
            </a:r>
            <a:r>
              <a:rPr lang="ko-KR" altLang="en-US" b="0" dirty="0">
                <a:effectLst/>
              </a:rPr>
              <a:t>변조 발생 </a:t>
            </a:r>
            <a:r>
              <a:rPr lang="en-US" altLang="ko-KR" b="0" dirty="0">
                <a:effectLst/>
              </a:rPr>
              <a:t>x</a:t>
            </a:r>
          </a:p>
          <a:p>
            <a:pPr rtl="0"/>
            <a:endParaRPr lang="en-US" altLang="ko-KR" b="0" dirty="0">
              <a:effectLst/>
            </a:endParaRPr>
          </a:p>
          <a:p>
            <a:pPr rtl="0"/>
            <a:r>
              <a:rPr lang="ko-KR" altLang="en-US" b="0" dirty="0">
                <a:effectLst/>
              </a:rPr>
              <a:t>전 지구인 참여 네트워크에 의해 해당 기대권을 공증받아 블록체인에 남김으로 영속적인 증거를 남길수 있다</a:t>
            </a:r>
            <a:r>
              <a:rPr lang="en-US" altLang="ko-KR" b="0" dirty="0">
                <a:effectLst/>
              </a:rPr>
              <a:t>.</a:t>
            </a:r>
          </a:p>
          <a:p>
            <a:pPr rtl="0"/>
            <a:r>
              <a:rPr lang="ko-KR" altLang="en-US" sz="1200" dirty="0">
                <a:solidFill>
                  <a:schemeClr val="bg1"/>
                </a:solidFill>
              </a:rPr>
              <a:t>행성이 개발 </a:t>
            </a:r>
            <a:r>
              <a:rPr lang="ko-KR" altLang="en-US" sz="1200" dirty="0" err="1">
                <a:solidFill>
                  <a:schemeClr val="bg1"/>
                </a:solidFill>
              </a:rPr>
              <a:t>되어야지</a:t>
            </a:r>
            <a:r>
              <a:rPr lang="ko-KR" altLang="en-US" sz="1200" dirty="0">
                <a:solidFill>
                  <a:schemeClr val="bg1"/>
                </a:solidFill>
              </a:rPr>
              <a:t> 행성이 그때서야 소유물이 된다</a:t>
            </a:r>
            <a:endParaRPr lang="en-US" altLang="ko-KR" b="0" dirty="0">
              <a:effectLst/>
            </a:endParaRPr>
          </a:p>
          <a:p>
            <a:pPr marL="228600" indent="-228600" rtl="0">
              <a:buAutoNum type="arabicPeriod"/>
            </a:pPr>
            <a:r>
              <a:rPr lang="ko-KR" altLang="en-US" b="0" dirty="0">
                <a:effectLst/>
              </a:rPr>
              <a:t>개발 </a:t>
            </a:r>
            <a:r>
              <a:rPr lang="ko-KR" altLang="en-US" b="0" dirty="0" err="1">
                <a:effectLst/>
              </a:rPr>
              <a:t>성공시</a:t>
            </a:r>
            <a:r>
              <a:rPr lang="ko-KR" altLang="en-US" b="0" dirty="0">
                <a:effectLst/>
              </a:rPr>
              <a:t> 환급되는 </a:t>
            </a:r>
            <a:r>
              <a:rPr lang="ko-KR" altLang="en-US" b="0" dirty="0" err="1">
                <a:effectLst/>
              </a:rPr>
              <a:t>이더리움의</a:t>
            </a:r>
            <a:r>
              <a:rPr lang="ko-KR" altLang="en-US" b="0" dirty="0">
                <a:effectLst/>
              </a:rPr>
              <a:t> 동결 해제에 대한 갈망</a:t>
            </a:r>
            <a:r>
              <a:rPr lang="en-US" altLang="ko-KR" b="0" dirty="0">
                <a:effectLst/>
              </a:rPr>
              <a:t>(</a:t>
            </a:r>
            <a:r>
              <a:rPr lang="ko-KR" altLang="en-US" b="0" dirty="0">
                <a:effectLst/>
              </a:rPr>
              <a:t>보증금 개념</a:t>
            </a:r>
            <a:r>
              <a:rPr lang="en-US" altLang="ko-KR" b="0" dirty="0">
                <a:effectLst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12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거버넌스를 만든 이유 </a:t>
            </a:r>
            <a:r>
              <a:rPr lang="en-US" altLang="ko-KR" dirty="0"/>
              <a:t>: </a:t>
            </a:r>
            <a:r>
              <a:rPr lang="ko-KR" altLang="en-US" dirty="0"/>
              <a:t>무분별한 행성 등록을 피하기 위해서</a:t>
            </a:r>
            <a:r>
              <a:rPr lang="en-US" altLang="ko-KR" dirty="0"/>
              <a:t>, </a:t>
            </a:r>
            <a:r>
              <a:rPr lang="ko-KR" altLang="en-US" dirty="0"/>
              <a:t>우주 분야에서 전문성을 지닌 업체들을 통해 행성 등록을 하기 위해서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5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개발권을 경매하는 이유</a:t>
            </a:r>
            <a:r>
              <a:rPr lang="en-US" altLang="ko-KR" dirty="0"/>
              <a:t>: </a:t>
            </a:r>
            <a:r>
              <a:rPr lang="ko-KR" altLang="en-US" dirty="0"/>
              <a:t>해당 </a:t>
            </a:r>
            <a:endParaRPr lang="en-US" altLang="ko-KR" dirty="0"/>
          </a:p>
          <a:p>
            <a:r>
              <a:rPr lang="ko-KR" altLang="en-US" dirty="0"/>
              <a:t>개발권 경매의 효과</a:t>
            </a:r>
            <a:r>
              <a:rPr lang="en-US" altLang="ko-KR" dirty="0"/>
              <a:t>: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292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동결 해놓는 이유 </a:t>
            </a:r>
            <a:r>
              <a:rPr lang="en-US" altLang="ko-KR" dirty="0"/>
              <a:t>: </a:t>
            </a:r>
            <a:r>
              <a:rPr lang="ko-KR" altLang="en-US" dirty="0"/>
              <a:t>개발 포기 견제 </a:t>
            </a:r>
            <a:r>
              <a:rPr lang="en-US" altLang="ko-KR" dirty="0"/>
              <a:t>-&gt; </a:t>
            </a:r>
            <a:r>
              <a:rPr lang="ko-KR" altLang="en-US" dirty="0"/>
              <a:t>개발 가속화에 도움을 준다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참여 기업이 얻는 이점</a:t>
            </a:r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참여 네트워크 공증을 통해 추후에 소유권 논쟁에서 자유로워질 수 있음</a:t>
            </a:r>
            <a:endParaRPr lang="en-US" altLang="ko-KR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토큰 판매를 통해 우주 개발 자금을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조달받을</a:t>
            </a:r>
            <a:r>
              <a:rPr lang="ko-KR" altLang="en-US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수 있음</a:t>
            </a:r>
            <a:endParaRPr lang="en-US" altLang="ko-KR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-&gt;</a:t>
            </a:r>
            <a:r>
              <a:rPr lang="ko-KR" altLang="en-US" dirty="0">
                <a:solidFill>
                  <a:schemeClr val="bg1"/>
                </a:solidFill>
              </a:rPr>
              <a:t>우주 개발 기업으로서는 참여할 강력한 유인으로 작용한다고 생각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삼성 플랫폼 </a:t>
            </a:r>
            <a:r>
              <a:rPr lang="en-US" altLang="ko-KR" dirty="0"/>
              <a:t>SDK</a:t>
            </a:r>
          </a:p>
          <a:p>
            <a:r>
              <a:rPr lang="en-US" altLang="ko-KR" dirty="0"/>
              <a:t>Solidity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447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93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거버넌스에 등록하기 원하는 기업이</a:t>
            </a:r>
            <a:r>
              <a:rPr lang="en-US" altLang="ko-KR" baseline="0"/>
              <a:t> </a:t>
            </a:r>
            <a:r>
              <a:rPr lang="ko-KR" altLang="en-US" baseline="0"/>
              <a:t>가입 트랜잭션을 보내면</a:t>
            </a:r>
            <a:r>
              <a:rPr lang="en-US" altLang="ko-KR" baseline="0"/>
              <a:t>, </a:t>
            </a:r>
            <a:r>
              <a:rPr lang="ko-KR" altLang="en-US" baseline="0"/>
              <a:t>거버넌스 컨트랙트는 해당 기업의 투표를 진행하게 해주는 투표 컨트랙트를 동적으로 생성합니다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75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체인링크와 같은 오라클 문제를 해결해 주는 제 </a:t>
            </a:r>
            <a:r>
              <a:rPr lang="en-US" altLang="ko-KR"/>
              <a:t>3 </a:t>
            </a:r>
            <a:r>
              <a:rPr lang="ko-KR" altLang="en-US"/>
              <a:t>회사</a:t>
            </a:r>
            <a:r>
              <a:rPr lang="ko-KR" altLang="en-US" baseline="0"/>
              <a:t> 혹은 거버넌스는 생성된 컨트랙트를 통해 후보 기업에게 투표할 수 있습니다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투표에서 일정 수 이상의 표를 받은 기업은 거버넌스 참여 자격을 얻습니다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거버넌스의 탈퇴에 대응하기 위해 링크드 리스트를 이용했다</a:t>
            </a:r>
            <a:r>
              <a:rPr lang="en-US" altLang="ko-KR" baseline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7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인간은 무언가를 소유할 수 없으며 모든 소유권은 신에게 귀속되어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우리의 상식으론 용납할 수 없는 말입니다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과거의 어느 특정시점에서는 이 말이 통용되던 시점이 있었습니다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아무도 내 땅을 가질 수 없는 시대였죠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- </a:t>
            </a:r>
            <a:r>
              <a:rPr lang="ko-KR" altLang="en-US" dirty="0"/>
              <a:t>고대 로마법 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35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93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거버넌스는 경매에 올릴 행성의 정보를 입력하고 행성 투표 컨트랙트를 동적으로 생성합니다</a:t>
            </a:r>
            <a:r>
              <a:rPr lang="en-US" altLang="ko-KR"/>
              <a:t>. </a:t>
            </a:r>
          </a:p>
          <a:p>
            <a:r>
              <a:rPr lang="ko-KR" altLang="en-US"/>
              <a:t>투표에서 일정 득표수를 받은 행성은 곧바로 경매 시스템에 올라가고</a:t>
            </a:r>
            <a:r>
              <a:rPr lang="en-US" altLang="ko-KR"/>
              <a:t>, </a:t>
            </a:r>
            <a:r>
              <a:rPr lang="ko-KR" altLang="en-US"/>
              <a:t>경매 마감시간 전까지 사용자들에게 비공개 입찰을 받습니다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04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비공개 입찰을 진행할 때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단순히 이더를 전송하게 되면 블록체인의 특성 상 다른 사람들이 입찰 정보를 조회할 수 있게 됩니다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675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따라서 이를 방지하기 위해 자신만이 알고있는 </a:t>
            </a:r>
            <a:r>
              <a:rPr lang="en-US" altLang="ko-KR"/>
              <a:t>secert</a:t>
            </a:r>
            <a:r>
              <a:rPr lang="ko-KR" altLang="en-US"/>
              <a:t>을 자신이 입찰하고자 하는 이더의 양 앞에 붙여 해시화 시킨 후 전송합니다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478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입찰시간이 끝난 후 증명 시간이 되면 사용자는 </a:t>
            </a:r>
            <a:r>
              <a:rPr lang="en-US" altLang="ko-KR"/>
              <a:t>secret</a:t>
            </a:r>
            <a:r>
              <a:rPr lang="ko-KR" altLang="en-US"/>
              <a:t>과</a:t>
            </a:r>
            <a:r>
              <a:rPr lang="en-US" altLang="ko-KR"/>
              <a:t> </a:t>
            </a:r>
            <a:r>
              <a:rPr lang="ko-KR" altLang="en-US"/>
              <a:t>자신의 이더 양을 공개하고</a:t>
            </a:r>
            <a:r>
              <a:rPr lang="en-US" altLang="ko-KR"/>
              <a:t>, </a:t>
            </a:r>
            <a:r>
              <a:rPr lang="ko-KR" altLang="en-US"/>
              <a:t>컨트랙트는 이 값을 동일하게 해쉬화 시켜 이 전에 제시한 금액이 맞는지 확인하여 입창자들의 최고가를 검색합니다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이런 간단한 로직을 통해 비공개 입찰을 가능하게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209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최고가 입찰에 성공한 사용자는 행성의 소유 기대권을 얻게됩니다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398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93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플랫폼에서는 개발 업자들에게 투자하기 위한 투자자들을 위해</a:t>
            </a:r>
            <a:r>
              <a:rPr lang="ko-KR" altLang="en-US" baseline="0"/>
              <a:t> 크라우드 펀딩 시스템을 적용했습니다</a:t>
            </a:r>
            <a:r>
              <a:rPr lang="en-US" altLang="ko-KR" baseline="0"/>
              <a:t>.</a:t>
            </a:r>
          </a:p>
          <a:p>
            <a:r>
              <a:rPr lang="ko-KR" altLang="en-US"/>
              <a:t>이때</a:t>
            </a:r>
            <a:r>
              <a:rPr lang="en-US" altLang="ko-KR"/>
              <a:t>, </a:t>
            </a:r>
            <a:r>
              <a:rPr lang="ko-KR" altLang="en-US"/>
              <a:t>이를 가능하게 하기 위해 저희는 행성의 소유 기대권을 </a:t>
            </a:r>
            <a:r>
              <a:rPr lang="en-US" altLang="ko-KR"/>
              <a:t>ERC20 </a:t>
            </a:r>
            <a:r>
              <a:rPr lang="ko-KR" altLang="en-US"/>
              <a:t>컨트랙트와 매핑시켰습니다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719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따라서 행성을 낙찰받은 사람은</a:t>
            </a:r>
            <a:r>
              <a:rPr lang="en-US" altLang="ko-KR"/>
              <a:t>, </a:t>
            </a:r>
            <a:r>
              <a:rPr lang="ko-KR" altLang="en-US"/>
              <a:t>자신 소유의 </a:t>
            </a:r>
            <a:r>
              <a:rPr lang="en-US" altLang="ko-KR"/>
              <a:t>ERC20</a:t>
            </a:r>
            <a:r>
              <a:rPr lang="en-US" altLang="ko-KR" baseline="0"/>
              <a:t> </a:t>
            </a:r>
            <a:r>
              <a:rPr lang="ko-KR" altLang="en-US" baseline="0"/>
              <a:t>캔트랙트를 받게 됩니다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2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컨트랙트는 행성의 소유 기대권을 </a:t>
            </a:r>
            <a:r>
              <a:rPr lang="ko-KR" altLang="en-US" baseline="0"/>
              <a:t>을 낙찰받은 사람에게 동적으로 생성되어 주어집니다</a:t>
            </a:r>
            <a:r>
              <a:rPr lang="en-US" altLang="ko-KR" baseline="0"/>
              <a:t>.</a:t>
            </a:r>
          </a:p>
          <a:p>
            <a:r>
              <a:rPr lang="ko-KR" altLang="en-US"/>
              <a:t>또한 낙찰받은 사람은 이 컨트랙트를 받기 위해 자신이 낙찰받은 금액을 경매 컨트랙트에게 전송합니다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그러면 경매 컨트랙트는 </a:t>
            </a:r>
            <a:r>
              <a:rPr lang="en-US" altLang="ko-KR"/>
              <a:t>ERC20 </a:t>
            </a:r>
            <a:r>
              <a:rPr lang="ko-KR" altLang="en-US"/>
              <a:t>컨트랙트를 동적으로 생성하고 이더 동결을</a:t>
            </a:r>
            <a:r>
              <a:rPr lang="ko-KR" altLang="en-US" baseline="0"/>
              <a:t> 위해 </a:t>
            </a:r>
            <a:r>
              <a:rPr lang="ko-KR" altLang="en-US"/>
              <a:t>해당 컨트랙트에게 이더를 전송합니다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23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88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또한 토큰 생성은 이더와의 일정 비율을 통해 생성되게 되며</a:t>
            </a:r>
            <a:r>
              <a:rPr lang="en-US" altLang="ko-KR"/>
              <a:t>, </a:t>
            </a:r>
            <a:r>
              <a:rPr lang="ko-KR" altLang="en-US"/>
              <a:t>해당 로직은 다음과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147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93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참여 기업이 얻는 이점</a:t>
            </a:r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참여 네트워크 공증을 통해 추후에 소유권 논쟁에서 자유로워질 수 있음</a:t>
            </a:r>
            <a:endParaRPr lang="en-US" altLang="ko-KR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토큰 판매를 통해 우주 개발 자금을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조달받을</a:t>
            </a:r>
            <a:r>
              <a:rPr lang="ko-KR" altLang="en-US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수 있음</a:t>
            </a:r>
            <a:endParaRPr lang="en-US" altLang="ko-KR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-&gt;</a:t>
            </a:r>
            <a:r>
              <a:rPr lang="ko-KR" altLang="en-US" dirty="0">
                <a:solidFill>
                  <a:schemeClr val="bg1"/>
                </a:solidFill>
              </a:rPr>
              <a:t>우주 개발 기업으로서는 참여할 강력한 유인으로 작용한다고 생각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56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9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50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  “NOT”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이었을까요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1967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발표된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우주 조약 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조에 따르면 달 및 천체는 특정 국가 소유가 아니다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인류의 공동 유산 라고 밝히고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 부터 결정하기 힘든 문제들이 생깁니다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공동 유산에 있어서의 현명한 소유권 확립방법은 무엇인가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경제학적인 문제에 빠지게 되는데요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노벨 경제학상을 수상한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엘리너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오스트름은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공유지의 비극을 넘어서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저서에서 ‘공유 자원의 문제는 국가나 시장이 해결하는 것이 당연한 것이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방안으로 자체적으로 해결할 수 있다라고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공유 자원으로서 행성은 특정 국가 혹은 단체의 공동이 아닌 지구인 전체의 공동이므로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지구인 전체가 결정권자가 되어 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기관 없이 합의를 거칠 수 있는 방법이 필요합니다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지구인의 공동유산인 만큼 지구인 모두에게 열린 참여자 네트워크가 결정권자가 되는 방식을 통해서 말입니다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255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그 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방안으로 블록체인을 사용하여 기술적인 솔루션을 제시해보고자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80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그 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방안으로 블록체인을 사용하여 기술적인 솔루션을 제시해보고자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80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#6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거래되는 것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행성 자원 소유 기대권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지구인 공동의 합의의 발판을 마련할 “행성 자원 소유 기대권 거래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플랫폼”을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제시합니다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소유권이 아니라 소유 기대권을 거래 시킬까요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소유물이란 쉽게 말해 관리 할 수 있는 자연력을 얘기합니다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  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민법 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물건의 정의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본법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물건이라 함은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유체물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전기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기타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관리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있는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 자연력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말한다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&gt;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자료 보여주기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행성 같은 경우 아직 기술적으로 관리될 수 없기에 현재는 소유물의 영역에 속하지 못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그렇기에 저희는 기술적으로 관리될 수 있는 시점에서 행성의 소유권을 주장할 수 있는 “행성 자원 소유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기대권”을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거래할 수 있는 플랫폼을 만들고자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94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89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767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B8D67-0845-462F-808B-E5D48ABD8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ADA5F2-8E3C-410B-99FF-4578A58BF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D6AB8-0D96-448F-9166-6E7314E34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FFA17-11F4-40ED-95B3-45C59595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0DC71C-32A8-4A62-A6EF-B5142F33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0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6C30F-F3F8-4C25-8A02-80E5E3AC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0EB5DF-23C0-4088-821D-8C0540D48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93F9B-2BD3-4905-83B7-D52D4D786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3BCC18-E543-43BD-9382-B6724D1E2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83500-4E9A-4F78-8E7A-10DCBB1B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80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84D1F-CFAB-4A82-8668-0FF63F42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37195-5EF2-453C-B5B7-1CBA48443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84ED8-7924-4624-ABC1-DB31D4BA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0446A-1A22-4AE0-9F14-08363265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77DDD2-45A9-410E-9249-5C99276C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595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FA5DC-BF23-4767-AFF9-B9745A8F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EFA7-9CC5-4D07-8829-D7C218565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F3E906-36A3-487A-8A5D-3F6FEE732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214DB4-F830-4070-A1C6-22AF19C4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0236CA-C55F-4FBB-B468-E39B9170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F478DF-3AB8-4534-BB11-AFD3FA37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520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72329-492E-467C-825B-EFC1C747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F86A83-8494-46D9-903F-2FEEAA71B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EAE62E-E802-41D2-86C4-84751989D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9FF54-85FA-4DCA-9E1C-927349776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3EF255-85BD-4A40-A590-8A4A3860A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FDCFDC-4E27-4ACA-9403-AD488216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6FB0B0-336C-45AD-9D5D-CAA6D3D9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26D013-E560-48CC-8B0D-00E0D6E4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67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E1797-5672-4F8E-AA3A-B60A787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BBC48F-3BE0-4EAB-81DE-E6F24938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0613C7-221E-450B-9419-D8AA6E7D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3EB531-0880-4AAA-BAEB-655C377D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68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0A5F4C-90B0-4AA3-BBF4-9B060985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775883-C27A-4698-95B6-6FF469BF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510E3D-C276-4014-AF39-919596AF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71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B2706-E3CC-4F84-A5DE-D788C6E1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1900A-B0F1-412E-A249-E4B8238AD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2AC8BD-9C96-4B29-B160-31CEE8348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F3921F-5EAF-44B4-8F13-7141F459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8E7CEB-627A-4B56-802F-204FE675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B6823-2C5B-4147-A536-02F48D48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5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87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924B6-0D19-4B2E-8A9D-B072DFA3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E21283-0771-4A96-B188-368AA3749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C1BB64-A528-4D98-AD34-D49A43D68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8186F9-FC28-4003-A4C2-27DFB3E0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24A6BC-39FD-44E6-86BB-BE30E1E3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C8131B-511B-4BA8-ACCD-465C006D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72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3938A-9C2D-441E-9C8E-CCE30667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3A37A-29B1-4759-B69F-24E95D019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CDD46-8367-4096-A4FC-146F99D3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E98B0-4807-411D-AD01-3D175FDB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B67F66-0503-4D22-A8D7-42A95E7C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482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96B9FE-173A-42EF-92A7-BDE52DC7D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650B78-5467-48F8-8130-D4E8B3CAC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4FD76-0F9E-4478-AFC7-EEEB1FDE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58F4E-E004-4CE2-AF2C-D3AA6713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12629-D458-44A6-8C3E-D7D30D19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42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6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0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2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9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55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959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36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1E4334-1208-4CE7-BA12-5773C335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67AA71-513C-49AC-9C84-77F200C47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6C925-EFC3-4EE3-AF12-372078269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A7F72-4F42-4B4B-B2F7-ABF8BBDB1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2FC3F1-9EE5-4460-BB83-90BC4122B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0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12" Type="http://schemas.microsoft.com/office/2007/relationships/hdphoto" Target="../media/hdphoto4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10" Type="http://schemas.microsoft.com/office/2007/relationships/hdphoto" Target="../media/hdphoto7.wdp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BA066C-7236-4E56-B965-F827E16F4C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25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0525" y="5686425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유니블럭조</a:t>
            </a:r>
            <a:endParaRPr lang="en-US" altLang="ko-KR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이다훈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김재원 김혜진 손민성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엄찬진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허종문</a:t>
            </a:r>
          </a:p>
        </p:txBody>
      </p:sp>
    </p:spTree>
    <p:extLst>
      <p:ext uri="{BB962C8B-B14F-4D97-AF65-F5344CB8AC3E}">
        <p14:creationId xmlns:p14="http://schemas.microsoft.com/office/powerpoint/2010/main" val="299327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C6E726-ED9E-4B54-ACE3-672593CB9480}"/>
              </a:ext>
            </a:extLst>
          </p:cNvPr>
          <p:cNvSpPr/>
          <p:nvPr/>
        </p:nvSpPr>
        <p:spPr>
          <a:xfrm>
            <a:off x="340346" y="303426"/>
            <a:ext cx="3873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거래되는 것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185186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0" y="1227440"/>
            <a:ext cx="7185991" cy="84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5415" y="461320"/>
            <a:ext cx="684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 자원 소유 </a:t>
            </a:r>
            <a:r>
              <a:rPr lang="ko-KR" altLang="en-US" sz="3600" b="1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기대권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endParaRPr lang="ko-KR" altLang="en-US" sz="3600" b="1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1EFB2-CB42-4810-92D9-5554B29678D4}"/>
              </a:ext>
            </a:extLst>
          </p:cNvPr>
          <p:cNvSpPr txBox="1"/>
          <p:nvPr/>
        </p:nvSpPr>
        <p:spPr>
          <a:xfrm>
            <a:off x="2322860" y="2814582"/>
            <a:ext cx="796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아직 행성은 관리 감독할 수 없기 때문에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38DE9-E769-48F0-B835-D3DB48A5D0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4132" y="1740749"/>
            <a:ext cx="2022248" cy="2006672"/>
          </a:xfrm>
          <a:prstGeom prst="rect">
            <a:avLst/>
          </a:prstGeom>
          <a:effectLst/>
        </p:spPr>
      </p:pic>
      <p:pic>
        <p:nvPicPr>
          <p:cNvPr id="11" name="Picture 2" descr="incorrect icon 이미지 검색결과">
            <a:extLst>
              <a:ext uri="{FF2B5EF4-FFF2-40B4-BE49-F238E27FC236}">
                <a16:creationId xmlns:a16="http://schemas.microsoft.com/office/drawing/2014/main" id="{9AD41227-40E4-44EC-BB26-9553871DA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797" y="1993488"/>
            <a:ext cx="1902738" cy="19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4F4D24-258A-4E02-9515-1C11297F8784}"/>
              </a:ext>
            </a:extLst>
          </p:cNvPr>
          <p:cNvSpPr txBox="1"/>
          <p:nvPr/>
        </p:nvSpPr>
        <p:spPr>
          <a:xfrm>
            <a:off x="4811288" y="3683927"/>
            <a:ext cx="2569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E6E6E6"/>
                </a:solidFill>
                <a:latin typeface="AvantGarde-Demi" panose="02000500000000000000" pitchFamily="2" charset="0"/>
              </a:rPr>
              <a:t>BUT</a:t>
            </a:r>
            <a:endParaRPr lang="ko-KR" altLang="en-US" sz="4400" b="1" dirty="0">
              <a:solidFill>
                <a:srgbClr val="E6E6E6"/>
              </a:solidFill>
              <a:latin typeface="AvantGarde-Demi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030BD-CCEB-4AD4-A77B-93561DC7F93F}"/>
              </a:ext>
            </a:extLst>
          </p:cNvPr>
          <p:cNvSpPr txBox="1"/>
          <p:nvPr/>
        </p:nvSpPr>
        <p:spPr>
          <a:xfrm>
            <a:off x="2276999" y="5091799"/>
            <a:ext cx="796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멀지 않은 미래에는 충분히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8B72F-3346-4D2F-BCCB-5EA8DD186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678" y="4241068"/>
            <a:ext cx="2022248" cy="2006672"/>
          </a:xfrm>
          <a:prstGeom prst="rect">
            <a:avLst/>
          </a:prstGeom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7BA418-054B-4C96-8AC6-82B8061B65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0383" y="4365533"/>
            <a:ext cx="2308838" cy="2002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A7816F-9807-4917-A3E1-827DEE4AE55B}"/>
              </a:ext>
            </a:extLst>
          </p:cNvPr>
          <p:cNvSpPr txBox="1"/>
          <p:nvPr/>
        </p:nvSpPr>
        <p:spPr>
          <a:xfrm>
            <a:off x="2528655" y="2833761"/>
            <a:ext cx="792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기술적으로 관리될 수 있는 시점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에서 행성의 소유권을 주장할 수 있는 권리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8BE62388-05A8-4996-9E89-F6EECA7BF7A0}"/>
              </a:ext>
            </a:extLst>
          </p:cNvPr>
          <p:cNvSpPr/>
          <p:nvPr/>
        </p:nvSpPr>
        <p:spPr>
          <a:xfrm>
            <a:off x="2047774" y="2031793"/>
            <a:ext cx="8635466" cy="1382245"/>
          </a:xfrm>
          <a:prstGeom prst="roundRect">
            <a:avLst/>
          </a:prstGeom>
          <a:noFill/>
          <a:ln w="508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</a:br>
            <a:endParaRPr lang="ko-KR" altLang="en-US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B6805336-DFA5-49F8-8B5E-836C44FC0BD1}"/>
              </a:ext>
            </a:extLst>
          </p:cNvPr>
          <p:cNvSpPr/>
          <p:nvPr/>
        </p:nvSpPr>
        <p:spPr>
          <a:xfrm>
            <a:off x="5949722" y="3665383"/>
            <a:ext cx="542518" cy="67606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B7396-D397-47F3-BCBE-ECDBAA21698E}"/>
              </a:ext>
            </a:extLst>
          </p:cNvPr>
          <p:cNvSpPr/>
          <p:nvPr/>
        </p:nvSpPr>
        <p:spPr>
          <a:xfrm>
            <a:off x="2885243" y="4773169"/>
            <a:ext cx="70006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행성 자원 소유 기대권 </a:t>
            </a:r>
            <a:r>
              <a:rPr lang="ko-KR" alt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거래</a:t>
            </a:r>
            <a:r>
              <a:rPr lang="ko-KR" alt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플랫폼 </a:t>
            </a:r>
            <a:endParaRPr lang="ko-KR" alt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4BE4F0-EDF4-46ED-AB79-960CF64C1816}"/>
              </a:ext>
            </a:extLst>
          </p:cNvPr>
          <p:cNvSpPr txBox="1"/>
          <p:nvPr/>
        </p:nvSpPr>
        <p:spPr>
          <a:xfrm>
            <a:off x="4213653" y="2123419"/>
            <a:ext cx="507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행성 자원 소유 기대권 </a:t>
            </a:r>
            <a:endParaRPr lang="ko-KR" altLang="en-US" sz="2400" b="1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9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5" grpId="0"/>
      <p:bldP spid="20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C6E726-ED9E-4B54-ACE3-672593CB9480}"/>
              </a:ext>
            </a:extLst>
          </p:cNvPr>
          <p:cNvSpPr/>
          <p:nvPr/>
        </p:nvSpPr>
        <p:spPr>
          <a:xfrm>
            <a:off x="340346" y="303426"/>
            <a:ext cx="3873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거래되는 것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185186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0" y="1227440"/>
            <a:ext cx="9401175" cy="106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5416" y="461320"/>
            <a:ext cx="879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 자원 소유 기대권 거래 플랫폼으로서 과제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C554C-8EB8-4BA9-9D75-531A1FA44474}"/>
              </a:ext>
            </a:extLst>
          </p:cNvPr>
          <p:cNvSpPr txBox="1"/>
          <p:nvPr/>
        </p:nvSpPr>
        <p:spPr>
          <a:xfrm>
            <a:off x="607046" y="1954045"/>
            <a:ext cx="112005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행성 소유 기대권의 </a:t>
            </a:r>
            <a:r>
              <a:rPr lang="ko-KR" altLang="en-US" sz="2000" dirty="0">
                <a:solidFill>
                  <a:srgbClr val="FF0000"/>
                </a:solidFill>
                <a:latin typeface="나눔스퀘어OTF" pitchFamily="34" charset="-127"/>
                <a:ea typeface="나눔스퀘어OTF" pitchFamily="34" charset="-127"/>
              </a:rPr>
              <a:t>투명성</a:t>
            </a:r>
            <a:r>
              <a:rPr lang="ko-KR" altLang="en-US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및 </a:t>
            </a:r>
            <a:r>
              <a:rPr lang="ko-KR" altLang="en-US" sz="2000" dirty="0">
                <a:solidFill>
                  <a:srgbClr val="FF0000"/>
                </a:solidFill>
                <a:latin typeface="나눔스퀘어OTF" pitchFamily="34" charset="-127"/>
                <a:ea typeface="나눔스퀘어OTF" pitchFamily="34" charset="-127"/>
              </a:rPr>
              <a:t>영원한 입증</a:t>
            </a:r>
            <a:br>
              <a:rPr lang="en-US" altLang="ko-KR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457200" indent="-457200">
              <a:buFont typeface="+mj-ea"/>
              <a:buAutoNum type="circleNumDbPlain" startAt="2"/>
            </a:pPr>
            <a:r>
              <a:rPr lang="ko-KR" altLang="en-US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행성의 소유물화 </a:t>
            </a:r>
            <a:r>
              <a:rPr lang="ko-KR" altLang="en-US" sz="2000" dirty="0">
                <a:solidFill>
                  <a:srgbClr val="FF0000"/>
                </a:solidFill>
                <a:latin typeface="나눔스퀘어OTF" pitchFamily="34" charset="-127"/>
                <a:ea typeface="나눔스퀘어OTF" pitchFamily="34" charset="-127"/>
              </a:rPr>
              <a:t>가속</a:t>
            </a:r>
            <a:endParaRPr lang="en-US" altLang="ko-KR" sz="2000" dirty="0">
              <a:solidFill>
                <a:srgbClr val="FF0000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C1811-B973-480D-ACD7-23E55F62C2C1}"/>
              </a:ext>
            </a:extLst>
          </p:cNvPr>
          <p:cNvSpPr txBox="1"/>
          <p:nvPr/>
        </p:nvSpPr>
        <p:spPr>
          <a:xfrm>
            <a:off x="7239852" y="3484523"/>
            <a:ext cx="182481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영원히 보존되는 기록되는 </a:t>
            </a:r>
            <a:endParaRPr lang="en-US" altLang="ko-KR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영속성</a:t>
            </a:r>
          </a:p>
        </p:txBody>
      </p:sp>
      <p:sp>
        <p:nvSpPr>
          <p:cNvPr id="9" name="모서리가 둥근 직사각형 45">
            <a:extLst>
              <a:ext uri="{FF2B5EF4-FFF2-40B4-BE49-F238E27FC236}">
                <a16:creationId xmlns:a16="http://schemas.microsoft.com/office/drawing/2014/main" id="{6CD0182C-B5CB-4501-A88C-8B8CDC476E79}"/>
              </a:ext>
            </a:extLst>
          </p:cNvPr>
          <p:cNvSpPr/>
          <p:nvPr/>
        </p:nvSpPr>
        <p:spPr>
          <a:xfrm>
            <a:off x="7135617" y="1990993"/>
            <a:ext cx="2009779" cy="202192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4289E4D0-26FD-4230-BA42-AFF8CCE5AC15}"/>
              </a:ext>
            </a:extLst>
          </p:cNvPr>
          <p:cNvGrpSpPr/>
          <p:nvPr/>
        </p:nvGrpSpPr>
        <p:grpSpPr>
          <a:xfrm>
            <a:off x="7709179" y="2562859"/>
            <a:ext cx="843554" cy="494556"/>
            <a:chOff x="6550871" y="3929446"/>
            <a:chExt cx="1534656" cy="88556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B36137-1634-415C-B3A1-580556F39639}"/>
                </a:ext>
              </a:extLst>
            </p:cNvPr>
            <p:cNvSpPr/>
            <p:nvPr/>
          </p:nvSpPr>
          <p:spPr>
            <a:xfrm>
              <a:off x="6550871" y="3929446"/>
              <a:ext cx="757881" cy="881449"/>
            </a:xfrm>
            <a:prstGeom prst="ellipse">
              <a:avLst/>
            </a:prstGeom>
            <a:noFill/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5C77BDD-23AD-4C86-B1DA-4EF8DF623172}"/>
                </a:ext>
              </a:extLst>
            </p:cNvPr>
            <p:cNvSpPr/>
            <p:nvPr/>
          </p:nvSpPr>
          <p:spPr>
            <a:xfrm>
              <a:off x="7327646" y="3933565"/>
              <a:ext cx="757881" cy="881449"/>
            </a:xfrm>
            <a:prstGeom prst="ellipse">
              <a:avLst/>
            </a:prstGeom>
            <a:noFill/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95B2C4-BEA0-4705-B28F-3CF701DF4AC1}"/>
              </a:ext>
            </a:extLst>
          </p:cNvPr>
          <p:cNvSpPr txBox="1"/>
          <p:nvPr/>
        </p:nvSpPr>
        <p:spPr>
          <a:xfrm>
            <a:off x="9372272" y="3590657"/>
            <a:ext cx="182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위</a:t>
            </a:r>
            <a:r>
              <a:rPr lang="en-US" altLang="ko-KR" sz="14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/</a:t>
            </a:r>
            <a:r>
              <a:rPr lang="ko-KR" altLang="en-US" sz="14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변조의 불가능</a:t>
            </a:r>
          </a:p>
        </p:txBody>
      </p:sp>
      <p:sp>
        <p:nvSpPr>
          <p:cNvPr id="17" name="모서리가 둥근 직사각형 40">
            <a:extLst>
              <a:ext uri="{FF2B5EF4-FFF2-40B4-BE49-F238E27FC236}">
                <a16:creationId xmlns:a16="http://schemas.microsoft.com/office/drawing/2014/main" id="{EF3A0308-CF1D-4D27-BB5D-D234F2C81EF2}"/>
              </a:ext>
            </a:extLst>
          </p:cNvPr>
          <p:cNvSpPr/>
          <p:nvPr/>
        </p:nvSpPr>
        <p:spPr>
          <a:xfrm>
            <a:off x="9252574" y="1998341"/>
            <a:ext cx="2009779" cy="202192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F703F9-A2EF-4B28-BFDE-78CF8807EDF7}"/>
              </a:ext>
            </a:extLst>
          </p:cNvPr>
          <p:cNvSpPr txBox="1"/>
          <p:nvPr/>
        </p:nvSpPr>
        <p:spPr>
          <a:xfrm>
            <a:off x="9740696" y="2532922"/>
            <a:ext cx="132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A   B</a:t>
            </a:r>
            <a:endParaRPr lang="ko-KR" altLang="en-US" sz="3200" dirty="0">
              <a:solidFill>
                <a:schemeClr val="bg1"/>
              </a:solidFill>
              <a:latin typeface="Segoe UI Black" pitchFamily="34" charset="0"/>
            </a:endParaRPr>
          </a:p>
        </p:txBody>
      </p:sp>
      <p:sp>
        <p:nvSpPr>
          <p:cNvPr id="19" name="오른쪽 화살표 51">
            <a:extLst>
              <a:ext uri="{FF2B5EF4-FFF2-40B4-BE49-F238E27FC236}">
                <a16:creationId xmlns:a16="http://schemas.microsoft.com/office/drawing/2014/main" id="{767DFEAE-0331-4772-845A-7FA33AFB3BBD}"/>
              </a:ext>
            </a:extLst>
          </p:cNvPr>
          <p:cNvSpPr/>
          <p:nvPr/>
        </p:nvSpPr>
        <p:spPr>
          <a:xfrm>
            <a:off x="9626841" y="2796928"/>
            <a:ext cx="740481" cy="104329"/>
          </a:xfrm>
          <a:prstGeom prst="rightArrow">
            <a:avLst>
              <a:gd name="adj1" fmla="val 50000"/>
              <a:gd name="adj2" fmla="val 58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3DB3DF-9D40-496F-9975-D0AAA7AFABBE}"/>
              </a:ext>
            </a:extLst>
          </p:cNvPr>
          <p:cNvSpPr/>
          <p:nvPr/>
        </p:nvSpPr>
        <p:spPr>
          <a:xfrm>
            <a:off x="4035802" y="5081951"/>
            <a:ext cx="80838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성공시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환급되는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이더리움의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동결 해제에 대한 갈망</a:t>
            </a:r>
            <a:r>
              <a:rPr lang="en-US" altLang="ko-KR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보증금 개념</a:t>
            </a:r>
            <a:r>
              <a:rPr lang="en-US" altLang="ko-KR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토큰을 사게 되면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크라우드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펀딩처럼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우주개발업체의 </a:t>
            </a:r>
            <a:r>
              <a:rPr lang="ko-KR" altLang="en-US" sz="14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개발자금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으로 들어간다</a:t>
            </a:r>
            <a:r>
              <a:rPr lang="en-US" altLang="ko-KR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br>
              <a:rPr lang="en-US" altLang="ko-KR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</a:br>
            <a:endParaRPr lang="en-US" altLang="ko-KR" sz="14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21" name="모서리가 둥근 직사각형 45">
            <a:extLst>
              <a:ext uri="{FF2B5EF4-FFF2-40B4-BE49-F238E27FC236}">
                <a16:creationId xmlns:a16="http://schemas.microsoft.com/office/drawing/2014/main" id="{0371FD08-406B-434A-81A1-5C0DFA9BED9A}"/>
              </a:ext>
            </a:extLst>
          </p:cNvPr>
          <p:cNvSpPr/>
          <p:nvPr/>
        </p:nvSpPr>
        <p:spPr>
          <a:xfrm>
            <a:off x="4052620" y="4847543"/>
            <a:ext cx="7272605" cy="120757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46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474928" y="461320"/>
            <a:ext cx="805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 소유 기대권 거래 플랫폼 거래 흐름도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D9EB180A-D984-4B0B-8215-ACDDB267D93D}"/>
              </a:ext>
            </a:extLst>
          </p:cNvPr>
          <p:cNvSpPr/>
          <p:nvPr/>
        </p:nvSpPr>
        <p:spPr>
          <a:xfrm>
            <a:off x="5473065" y="2455285"/>
            <a:ext cx="1356360" cy="1345190"/>
          </a:xfrm>
          <a:prstGeom prst="flowChartConnecto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C7EC1335-2C63-4B8E-8460-AAE2873B245A}"/>
              </a:ext>
            </a:extLst>
          </p:cNvPr>
          <p:cNvSpPr/>
          <p:nvPr/>
        </p:nvSpPr>
        <p:spPr>
          <a:xfrm>
            <a:off x="9372600" y="5029200"/>
            <a:ext cx="1343025" cy="1219200"/>
          </a:xfrm>
          <a:prstGeom prst="flowChartConnecto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F21DA9BD-FEA8-477E-89F4-B9221B94B02D}"/>
              </a:ext>
            </a:extLst>
          </p:cNvPr>
          <p:cNvSpPr/>
          <p:nvPr/>
        </p:nvSpPr>
        <p:spPr>
          <a:xfrm>
            <a:off x="5448299" y="4972560"/>
            <a:ext cx="1452971" cy="1352040"/>
          </a:xfrm>
          <a:prstGeom prst="flowChartConnecto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5AD0A-C8AB-4936-8039-E30182AE18C8}"/>
              </a:ext>
            </a:extLst>
          </p:cNvPr>
          <p:cNvSpPr txBox="1"/>
          <p:nvPr/>
        </p:nvSpPr>
        <p:spPr>
          <a:xfrm>
            <a:off x="1321799" y="2959824"/>
            <a:ext cx="11059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거버넌스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99EF1-6772-461E-A78C-DE5599858BEA}"/>
              </a:ext>
            </a:extLst>
          </p:cNvPr>
          <p:cNvSpPr txBox="1"/>
          <p:nvPr/>
        </p:nvSpPr>
        <p:spPr>
          <a:xfrm>
            <a:off x="5615124" y="2959824"/>
            <a:ext cx="11059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7EC23B-6938-4EB2-B760-CD45FE4762EB}"/>
              </a:ext>
            </a:extLst>
          </p:cNvPr>
          <p:cNvSpPr txBox="1"/>
          <p:nvPr/>
        </p:nvSpPr>
        <p:spPr>
          <a:xfrm>
            <a:off x="5653771" y="5502271"/>
            <a:ext cx="11059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개발업자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2463D-80CF-4B74-9BD9-EBA1A70D8BD3}"/>
              </a:ext>
            </a:extLst>
          </p:cNvPr>
          <p:cNvSpPr txBox="1"/>
          <p:nvPr/>
        </p:nvSpPr>
        <p:spPr>
          <a:xfrm>
            <a:off x="9326336" y="5517227"/>
            <a:ext cx="14434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개인 투자자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AE9D600-4CC4-4C74-B575-3A77E5521358}"/>
              </a:ext>
            </a:extLst>
          </p:cNvPr>
          <p:cNvSpPr/>
          <p:nvPr/>
        </p:nvSpPr>
        <p:spPr>
          <a:xfrm rot="5400000">
            <a:off x="3524940" y="2716405"/>
            <a:ext cx="5196545" cy="280089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  <a:prstDash val="sysDash"/>
              </a:ln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7F8A58-EF5B-41FA-ACDC-AE8AE396C0D6}"/>
              </a:ext>
            </a:extLst>
          </p:cNvPr>
          <p:cNvSpPr/>
          <p:nvPr/>
        </p:nvSpPr>
        <p:spPr>
          <a:xfrm>
            <a:off x="4372519" y="4579923"/>
            <a:ext cx="7480663" cy="2020902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5A9168-E38C-4B92-8C18-6874F6E3A0E2}"/>
              </a:ext>
            </a:extLst>
          </p:cNvPr>
          <p:cNvSpPr/>
          <p:nvPr/>
        </p:nvSpPr>
        <p:spPr>
          <a:xfrm>
            <a:off x="595992" y="1724824"/>
            <a:ext cx="7480664" cy="28708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ECCBA5-5EB6-4F68-9B83-F4D7B33AB696}"/>
              </a:ext>
            </a:extLst>
          </p:cNvPr>
          <p:cNvSpPr txBox="1"/>
          <p:nvPr/>
        </p:nvSpPr>
        <p:spPr>
          <a:xfrm>
            <a:off x="446859" y="1783199"/>
            <a:ext cx="1306286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행성등록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0F0866-A7AE-4DAE-A62C-8745A0010915}"/>
              </a:ext>
            </a:extLst>
          </p:cNvPr>
          <p:cNvSpPr txBox="1"/>
          <p:nvPr/>
        </p:nvSpPr>
        <p:spPr>
          <a:xfrm>
            <a:off x="6038033" y="1384527"/>
            <a:ext cx="1306286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개발권 경매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CF727F-605E-454B-B9F0-E23A357A3E0B}"/>
              </a:ext>
            </a:extLst>
          </p:cNvPr>
          <p:cNvSpPr txBox="1"/>
          <p:nvPr/>
        </p:nvSpPr>
        <p:spPr>
          <a:xfrm>
            <a:off x="8396314" y="1679802"/>
            <a:ext cx="328340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소유 기대권 토큰 획득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749EC81-EDCA-4FFF-954A-A0296921D698}"/>
              </a:ext>
            </a:extLst>
          </p:cNvPr>
          <p:cNvCxnSpPr>
            <a:cxnSpLocks/>
          </p:cNvCxnSpPr>
          <p:nvPr/>
        </p:nvCxnSpPr>
        <p:spPr>
          <a:xfrm>
            <a:off x="2962546" y="3144490"/>
            <a:ext cx="225905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78EFDB9-2E2E-4F1E-82AB-C1FDD33908B8}"/>
              </a:ext>
            </a:extLst>
          </p:cNvPr>
          <p:cNvCxnSpPr>
            <a:cxnSpLocks/>
          </p:cNvCxnSpPr>
          <p:nvPr/>
        </p:nvCxnSpPr>
        <p:spPr>
          <a:xfrm flipH="1" flipV="1">
            <a:off x="6008101" y="4010850"/>
            <a:ext cx="2174" cy="7611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D65AD2-19EC-4295-9F5B-5CBB5F4CF234}"/>
              </a:ext>
            </a:extLst>
          </p:cNvPr>
          <p:cNvCxnSpPr>
            <a:cxnSpLocks/>
          </p:cNvCxnSpPr>
          <p:nvPr/>
        </p:nvCxnSpPr>
        <p:spPr>
          <a:xfrm>
            <a:off x="6269272" y="4067999"/>
            <a:ext cx="0" cy="74212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48FFD92-1D08-430A-8F94-3991C2444519}"/>
              </a:ext>
            </a:extLst>
          </p:cNvPr>
          <p:cNvCxnSpPr>
            <a:cxnSpLocks/>
          </p:cNvCxnSpPr>
          <p:nvPr/>
        </p:nvCxnSpPr>
        <p:spPr>
          <a:xfrm flipH="1">
            <a:off x="7071862" y="5649825"/>
            <a:ext cx="224358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D86D043-51F7-4DCE-8251-7B34DCB6A6AC}"/>
              </a:ext>
            </a:extLst>
          </p:cNvPr>
          <p:cNvSpPr txBox="1"/>
          <p:nvPr/>
        </p:nvSpPr>
        <p:spPr>
          <a:xfrm>
            <a:off x="3478257" y="2717182"/>
            <a:ext cx="1227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투표등록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D7BC58-67DF-4D91-9B94-487F5221C459}"/>
              </a:ext>
            </a:extLst>
          </p:cNvPr>
          <p:cNvSpPr txBox="1"/>
          <p:nvPr/>
        </p:nvSpPr>
        <p:spPr>
          <a:xfrm>
            <a:off x="5399473" y="4226912"/>
            <a:ext cx="532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ETH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D955E4-3A30-42BD-BE20-9DA96594931D}"/>
              </a:ext>
            </a:extLst>
          </p:cNvPr>
          <p:cNvSpPr txBox="1"/>
          <p:nvPr/>
        </p:nvSpPr>
        <p:spPr>
          <a:xfrm>
            <a:off x="7446792" y="5288286"/>
            <a:ext cx="14503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크라우드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펀딩</a:t>
            </a:r>
            <a:b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0A958A9-F8B1-4559-B710-0D610C653B2B}"/>
              </a:ext>
            </a:extLst>
          </p:cNvPr>
          <p:cNvCxnSpPr>
            <a:cxnSpLocks/>
          </p:cNvCxnSpPr>
          <p:nvPr/>
        </p:nvCxnSpPr>
        <p:spPr>
          <a:xfrm flipH="1">
            <a:off x="4064187" y="4382723"/>
            <a:ext cx="1328664" cy="94843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96F29D2-8E3C-420E-BD45-9F28F30BBE35}"/>
              </a:ext>
            </a:extLst>
          </p:cNvPr>
          <p:cNvSpPr txBox="1"/>
          <p:nvPr/>
        </p:nvSpPr>
        <p:spPr>
          <a:xfrm>
            <a:off x="3168512" y="5393560"/>
            <a:ext cx="10318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동결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00512CF-6DE2-47F1-8345-EE468F7514B0}"/>
              </a:ext>
            </a:extLst>
          </p:cNvPr>
          <p:cNvCxnSpPr>
            <a:cxnSpLocks/>
          </p:cNvCxnSpPr>
          <p:nvPr/>
        </p:nvCxnSpPr>
        <p:spPr>
          <a:xfrm flipV="1">
            <a:off x="4101600" y="5619750"/>
            <a:ext cx="1203825" cy="8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FC80D36-6E26-4D8F-B672-D0665372D71F}"/>
              </a:ext>
            </a:extLst>
          </p:cNvPr>
          <p:cNvSpPr txBox="1"/>
          <p:nvPr/>
        </p:nvSpPr>
        <p:spPr>
          <a:xfrm>
            <a:off x="4479871" y="5800992"/>
            <a:ext cx="11979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성공 시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동결 해제</a:t>
            </a:r>
          </a:p>
        </p:txBody>
      </p:sp>
      <p:pic>
        <p:nvPicPr>
          <p:cNvPr id="59" name="그래픽 119" descr="건물">
            <a:extLst>
              <a:ext uri="{FF2B5EF4-FFF2-40B4-BE49-F238E27FC236}">
                <a16:creationId xmlns:a16="http://schemas.microsoft.com/office/drawing/2014/main" id="{2EE0F086-EAAC-4AE7-BE56-666264079B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6390" y="3458024"/>
            <a:ext cx="329171" cy="329171"/>
          </a:xfrm>
          <a:prstGeom prst="rect">
            <a:avLst/>
          </a:prstGeom>
          <a:ln>
            <a:noFill/>
          </a:ln>
        </p:spPr>
      </p:pic>
      <p:pic>
        <p:nvPicPr>
          <p:cNvPr id="60" name="그래픽 120" descr="건물">
            <a:extLst>
              <a:ext uri="{FF2B5EF4-FFF2-40B4-BE49-F238E27FC236}">
                <a16:creationId xmlns:a16="http://schemas.microsoft.com/office/drawing/2014/main" id="{FB0BEFD3-6422-45F7-BF04-54D156493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9694" y="3458023"/>
            <a:ext cx="329171" cy="329171"/>
          </a:xfrm>
          <a:prstGeom prst="rect">
            <a:avLst/>
          </a:prstGeom>
          <a:ln>
            <a:noFill/>
          </a:ln>
        </p:spPr>
      </p:pic>
      <p:pic>
        <p:nvPicPr>
          <p:cNvPr id="61" name="그래픽 121" descr="건물">
            <a:extLst>
              <a:ext uri="{FF2B5EF4-FFF2-40B4-BE49-F238E27FC236}">
                <a16:creationId xmlns:a16="http://schemas.microsoft.com/office/drawing/2014/main" id="{EF5C28EF-DBF8-4A7C-BC62-CA6BFEB6C2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5995" y="2959823"/>
            <a:ext cx="329171" cy="329171"/>
          </a:xfrm>
          <a:prstGeom prst="rect">
            <a:avLst/>
          </a:prstGeom>
          <a:ln>
            <a:noFill/>
          </a:ln>
        </p:spPr>
      </p:pic>
      <p:pic>
        <p:nvPicPr>
          <p:cNvPr id="62" name="그래픽 122" descr="건물">
            <a:extLst>
              <a:ext uri="{FF2B5EF4-FFF2-40B4-BE49-F238E27FC236}">
                <a16:creationId xmlns:a16="http://schemas.microsoft.com/office/drawing/2014/main" id="{BDDD61C1-7CB2-4603-AC1A-56F358A7CF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12" y="2986174"/>
            <a:ext cx="329171" cy="329171"/>
          </a:xfrm>
          <a:prstGeom prst="rect">
            <a:avLst/>
          </a:prstGeom>
          <a:ln>
            <a:noFill/>
          </a:ln>
        </p:spPr>
      </p:pic>
      <p:pic>
        <p:nvPicPr>
          <p:cNvPr id="63" name="그래픽 123" descr="건물">
            <a:extLst>
              <a:ext uri="{FF2B5EF4-FFF2-40B4-BE49-F238E27FC236}">
                <a16:creationId xmlns:a16="http://schemas.microsoft.com/office/drawing/2014/main" id="{D735FDB8-E111-42F3-83DE-2FC6E73D63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799" y="2504310"/>
            <a:ext cx="329171" cy="329171"/>
          </a:xfrm>
          <a:prstGeom prst="rect">
            <a:avLst/>
          </a:prstGeom>
          <a:ln>
            <a:noFill/>
          </a:ln>
        </p:spPr>
      </p:pic>
      <p:pic>
        <p:nvPicPr>
          <p:cNvPr id="64" name="그래픽 124" descr="건물">
            <a:extLst>
              <a:ext uri="{FF2B5EF4-FFF2-40B4-BE49-F238E27FC236}">
                <a16:creationId xmlns:a16="http://schemas.microsoft.com/office/drawing/2014/main" id="{B471DC62-AD0B-45DF-BAE3-A850947EAF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0492" y="2501785"/>
            <a:ext cx="329171" cy="329171"/>
          </a:xfrm>
          <a:prstGeom prst="rect">
            <a:avLst/>
          </a:prstGeom>
          <a:ln>
            <a:noFill/>
          </a:ln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7AF4475-045E-4FA7-B732-4E52A0C50484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 flipV="1">
            <a:off x="1650970" y="2666371"/>
            <a:ext cx="279522" cy="252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1F2CE8A-D79D-4C30-BC00-74456CC546A4}"/>
              </a:ext>
            </a:extLst>
          </p:cNvPr>
          <p:cNvCxnSpPr>
            <a:cxnSpLocks/>
          </p:cNvCxnSpPr>
          <p:nvPr/>
        </p:nvCxnSpPr>
        <p:spPr>
          <a:xfrm flipV="1">
            <a:off x="1632866" y="3626024"/>
            <a:ext cx="279522" cy="252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013C5EF-D2DC-46B6-9391-91087306D922}"/>
              </a:ext>
            </a:extLst>
          </p:cNvPr>
          <p:cNvCxnSpPr>
            <a:cxnSpLocks/>
          </p:cNvCxnSpPr>
          <p:nvPr/>
        </p:nvCxnSpPr>
        <p:spPr>
          <a:xfrm flipV="1">
            <a:off x="2267544" y="3338410"/>
            <a:ext cx="144552" cy="19012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F46DAB4-089D-42B6-8D59-B25D6CCF6AFA}"/>
              </a:ext>
            </a:extLst>
          </p:cNvPr>
          <p:cNvCxnSpPr>
            <a:cxnSpLocks/>
          </p:cNvCxnSpPr>
          <p:nvPr/>
        </p:nvCxnSpPr>
        <p:spPr>
          <a:xfrm flipV="1">
            <a:off x="1161348" y="2750807"/>
            <a:ext cx="144552" cy="19012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8F47399-1442-4BC7-A1B2-EDD2492D0B6A}"/>
              </a:ext>
            </a:extLst>
          </p:cNvPr>
          <p:cNvCxnSpPr>
            <a:cxnSpLocks/>
          </p:cNvCxnSpPr>
          <p:nvPr/>
        </p:nvCxnSpPr>
        <p:spPr>
          <a:xfrm>
            <a:off x="2240026" y="2693241"/>
            <a:ext cx="197847" cy="23827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07C455C-ECE4-4E35-95BB-23891F7FC31B}"/>
              </a:ext>
            </a:extLst>
          </p:cNvPr>
          <p:cNvCxnSpPr>
            <a:cxnSpLocks/>
          </p:cNvCxnSpPr>
          <p:nvPr/>
        </p:nvCxnSpPr>
        <p:spPr>
          <a:xfrm>
            <a:off x="1111951" y="3324258"/>
            <a:ext cx="197847" cy="23827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505D279-FCA6-440A-9FE5-219DD92180E7}"/>
              </a:ext>
            </a:extLst>
          </p:cNvPr>
          <p:cNvSpPr txBox="1"/>
          <p:nvPr/>
        </p:nvSpPr>
        <p:spPr>
          <a:xfrm>
            <a:off x="6212445" y="4158312"/>
            <a:ext cx="9563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개발권</a:t>
            </a:r>
            <a:b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8087E4-4787-4335-AC44-E8D13F49E563}"/>
              </a:ext>
            </a:extLst>
          </p:cNvPr>
          <p:cNvSpPr/>
          <p:nvPr/>
        </p:nvSpPr>
        <p:spPr>
          <a:xfrm rot="5400000">
            <a:off x="7559177" y="2716405"/>
            <a:ext cx="5196546" cy="280089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  <a:prstDash val="sysDash"/>
              </a:ln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0241ABF-38C7-4CFF-A442-6C1E07AD0F12}"/>
              </a:ext>
            </a:extLst>
          </p:cNvPr>
          <p:cNvCxnSpPr>
            <a:cxnSpLocks/>
          </p:cNvCxnSpPr>
          <p:nvPr/>
        </p:nvCxnSpPr>
        <p:spPr>
          <a:xfrm>
            <a:off x="10035603" y="3677539"/>
            <a:ext cx="0" cy="1173382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7CDFE02-BFA2-4500-8DAF-7DCF293B5CA2}"/>
              </a:ext>
            </a:extLst>
          </p:cNvPr>
          <p:cNvSpPr txBox="1"/>
          <p:nvPr/>
        </p:nvSpPr>
        <p:spPr>
          <a:xfrm>
            <a:off x="6589118" y="4486362"/>
            <a:ext cx="328340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크라우드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펀딩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1DA932A-686D-4EF9-A4C2-25EF2576AFAC}"/>
              </a:ext>
            </a:extLst>
          </p:cNvPr>
          <p:cNvSpPr/>
          <p:nvPr/>
        </p:nvSpPr>
        <p:spPr>
          <a:xfrm>
            <a:off x="9602561" y="2666371"/>
            <a:ext cx="1103539" cy="84835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036CA9-EF1F-424C-97A2-8233480CA198}"/>
              </a:ext>
            </a:extLst>
          </p:cNvPr>
          <p:cNvSpPr txBox="1"/>
          <p:nvPr/>
        </p:nvSpPr>
        <p:spPr>
          <a:xfrm>
            <a:off x="9452141" y="2830355"/>
            <a:ext cx="144344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컨트렉트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63BD39-4E5B-4236-A109-8425112FC718}"/>
              </a:ext>
            </a:extLst>
          </p:cNvPr>
          <p:cNvSpPr txBox="1"/>
          <p:nvPr/>
        </p:nvSpPr>
        <p:spPr>
          <a:xfrm>
            <a:off x="9577247" y="4212982"/>
            <a:ext cx="194161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토큰 발행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b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-19050" y="1122664"/>
            <a:ext cx="8696325" cy="870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0" grpId="0"/>
      <p:bldP spid="41" grpId="0"/>
      <p:bldP spid="42" grpId="0" animBg="1"/>
      <p:bldP spid="43" grpId="0" animBg="1"/>
      <p:bldP spid="46" grpId="0" animBg="1"/>
      <p:bldP spid="47" grpId="0" animBg="1"/>
      <p:bldP spid="53" grpId="0"/>
      <p:bldP spid="54" grpId="0"/>
      <p:bldP spid="56" grpId="0"/>
      <p:bldP spid="58" grpId="0"/>
      <p:bldP spid="71" grpId="0"/>
      <p:bldP spid="72" grpId="0" animBg="1"/>
      <p:bldP spid="74" grpId="0" animBg="1"/>
      <p:bldP spid="75" grpId="0" animBg="1"/>
      <p:bldP spid="76" grpId="0"/>
      <p:bldP spid="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NASA 로고 이미지 검색결과">
            <a:extLst>
              <a:ext uri="{FF2B5EF4-FFF2-40B4-BE49-F238E27FC236}">
                <a16:creationId xmlns:a16="http://schemas.microsoft.com/office/drawing/2014/main" id="{BD5EF6E0-489E-4BF1-8D1B-B54E15DB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1" y="4574709"/>
            <a:ext cx="786968" cy="6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pace x logo 이미지 검색결과">
            <a:extLst>
              <a:ext uri="{FF2B5EF4-FFF2-40B4-BE49-F238E27FC236}">
                <a16:creationId xmlns:a16="http://schemas.microsoft.com/office/drawing/2014/main" id="{09DB2673-61CD-44D3-AE07-09253B52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63" b="36903"/>
          <a:stretch>
            <a:fillRect/>
          </a:stretch>
        </p:blipFill>
        <p:spPr bwMode="auto">
          <a:xfrm>
            <a:off x="887244" y="5871412"/>
            <a:ext cx="2039134" cy="4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space coperation 이미지 검색결과">
            <a:extLst>
              <a:ext uri="{FF2B5EF4-FFF2-40B4-BE49-F238E27FC236}">
                <a16:creationId xmlns:a16="http://schemas.microsoft.com/office/drawing/2014/main" id="{95B8681B-9C19-45BE-A744-8B02E599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2523" y="2252311"/>
            <a:ext cx="1198274" cy="62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419595" y="1921398"/>
            <a:ext cx="81032" cy="46182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1484" y="1236041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거버넌스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등록</a:t>
            </a:r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5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년 이상 존속 여부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3125028" y="2272145"/>
            <a:ext cx="3649845" cy="456149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15401" y="4087091"/>
            <a:ext cx="2607763" cy="67153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920542" y="5784010"/>
            <a:ext cx="4290349" cy="316375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1052970">
            <a:off x="4991447" y="194938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통과</a:t>
            </a:r>
          </a:p>
        </p:txBody>
      </p:sp>
      <p:sp>
        <p:nvSpPr>
          <p:cNvPr id="28" name="TextBox 27"/>
          <p:cNvSpPr txBox="1"/>
          <p:nvPr/>
        </p:nvSpPr>
        <p:spPr>
          <a:xfrm rot="21241292">
            <a:off x="4701114" y="553129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통과</a:t>
            </a:r>
          </a:p>
        </p:txBody>
      </p:sp>
      <p:sp>
        <p:nvSpPr>
          <p:cNvPr id="29" name="TextBox 28"/>
          <p:cNvSpPr txBox="1"/>
          <p:nvPr/>
        </p:nvSpPr>
        <p:spPr>
          <a:xfrm rot="20929459">
            <a:off x="4147574" y="383866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통과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972151" y="3775001"/>
            <a:ext cx="1770739" cy="3831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박춘식 항공우주연구소 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(2019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년 설립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)</a:t>
            </a:r>
            <a:endParaRPr lang="ko-KR" altLang="en-US" sz="1200" dirty="0"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2847235" y="3515372"/>
            <a:ext cx="578735" cy="2777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1261504" y="3017660"/>
            <a:ext cx="2120096" cy="52279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21052970">
            <a:off x="3659393" y="325108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" pitchFamily="50" charset="-127"/>
                <a:ea typeface="나눔스퀘어" pitchFamily="50" charset="-127"/>
              </a:rPr>
              <a:t>불통</a:t>
            </a:r>
          </a:p>
        </p:txBody>
      </p:sp>
      <p:sp>
        <p:nvSpPr>
          <p:cNvPr id="13314" name="AutoShape 2" descr="Image result for vote icon"/>
          <p:cNvSpPr>
            <a:spLocks noChangeAspect="1" noChangeArrowheads="1"/>
          </p:cNvSpPr>
          <p:nvPr/>
        </p:nvSpPr>
        <p:spPr bwMode="auto">
          <a:xfrm>
            <a:off x="76200" y="-136525"/>
            <a:ext cx="1181100" cy="11811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24104" y="289389"/>
            <a:ext cx="2720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거버넌스</a:t>
            </a:r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 등록</a:t>
            </a:r>
            <a:endParaRPr lang="ko-KR" altLang="en-US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47" name="그래픽 4">
            <a:extLst>
              <a:ext uri="{FF2B5EF4-FFF2-40B4-BE49-F238E27FC236}">
                <a16:creationId xmlns:a16="http://schemas.microsoft.com/office/drawing/2014/main" id="{39F8AFBE-F693-477B-BECA-9D2B719EB7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6710" y="1040250"/>
            <a:ext cx="749638" cy="86483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049870" y="4150545"/>
            <a:ext cx="209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목성 등록</a:t>
            </a:r>
          </a:p>
        </p:txBody>
      </p:sp>
      <p:sp>
        <p:nvSpPr>
          <p:cNvPr id="49" name="사각형 설명선 48"/>
          <p:cNvSpPr/>
          <p:nvPr/>
        </p:nvSpPr>
        <p:spPr>
          <a:xfrm>
            <a:off x="8543848" y="1861497"/>
            <a:ext cx="2308412" cy="443754"/>
          </a:xfrm>
          <a:prstGeom prst="wedgeRectCallout">
            <a:avLst>
              <a:gd name="adj1" fmla="val -64971"/>
              <a:gd name="adj2" fmla="val 2403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목성 행성 등록을 제안합니다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pic>
        <p:nvPicPr>
          <p:cNvPr id="50" name="Picture 2" descr="Vote PNG 이미지 검색결과">
            <a:extLst>
              <a:ext uri="{FF2B5EF4-FFF2-40B4-BE49-F238E27FC236}">
                <a16:creationId xmlns:a16="http://schemas.microsoft.com/office/drawing/2014/main" id="{632A204B-6C1C-4EC7-B038-E165663C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19" y="3106270"/>
            <a:ext cx="1406800" cy="14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8419726" y="3597175"/>
            <a:ext cx="2280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비잔틴 장군 문제에 의거해 일정비율 득표수를 </a:t>
            </a:r>
            <a:r>
              <a:rPr lang="ko-KR" altLang="en-US" sz="14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얻을시</a:t>
            </a:r>
            <a:r>
              <a:rPr lang="ko-KR" altLang="en-US" sz="14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</p:txBody>
      </p:sp>
      <p:sp>
        <p:nvSpPr>
          <p:cNvPr id="52" name="오른쪽 화살표 51"/>
          <p:cNvSpPr/>
          <p:nvPr/>
        </p:nvSpPr>
        <p:spPr>
          <a:xfrm>
            <a:off x="8677772" y="4204671"/>
            <a:ext cx="358815" cy="20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973504" y="441960"/>
            <a:ext cx="782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우주 분야에서 전문성을 지닌 업체들을 통해 무분별한 행성 등록을 피하기 위함 </a:t>
            </a:r>
          </a:p>
        </p:txBody>
      </p:sp>
      <p:pic>
        <p:nvPicPr>
          <p:cNvPr id="60" name="Picture 4" descr="NASA 로고 이미지 검색결과">
            <a:extLst>
              <a:ext uri="{FF2B5EF4-FFF2-40B4-BE49-F238E27FC236}">
                <a16:creationId xmlns:a16="http://schemas.microsoft.com/office/drawing/2014/main" id="{BD5EF6E0-489E-4BF1-8D1B-B54E15DB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666" y="3716456"/>
            <a:ext cx="786968" cy="6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space coperation 이미지 검색결과">
            <a:extLst>
              <a:ext uri="{FF2B5EF4-FFF2-40B4-BE49-F238E27FC236}">
                <a16:creationId xmlns:a16="http://schemas.microsoft.com/office/drawing/2014/main" id="{95B8681B-9C19-45BE-A744-8B02E599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4064" y="1875321"/>
            <a:ext cx="1198274" cy="62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space x logo 이미지 검색결과">
            <a:extLst>
              <a:ext uri="{FF2B5EF4-FFF2-40B4-BE49-F238E27FC236}">
                <a16:creationId xmlns:a16="http://schemas.microsoft.com/office/drawing/2014/main" id="{09DB2673-61CD-44D3-AE07-09253B52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63" b="36903"/>
          <a:stretch>
            <a:fillRect/>
          </a:stretch>
        </p:blipFill>
        <p:spPr bwMode="auto">
          <a:xfrm>
            <a:off x="7257564" y="5484797"/>
            <a:ext cx="2039134" cy="4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1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41" grpId="0"/>
      <p:bldP spid="48" grpId="0"/>
      <p:bldP spid="49" grpId="0" animBg="1"/>
      <p:bldP spid="51" grpId="0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6217F3-670B-441F-8A56-34ED063B18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093" y="3004317"/>
            <a:ext cx="1033548" cy="1031501"/>
          </a:xfrm>
          <a:prstGeom prst="rect">
            <a:avLst/>
          </a:prstGeom>
          <a:effectLst/>
        </p:spPr>
      </p:pic>
      <p:pic>
        <p:nvPicPr>
          <p:cNvPr id="10" name="Picture 6" descr="space x logo 이미지 검색결과">
            <a:extLst>
              <a:ext uri="{FF2B5EF4-FFF2-40B4-BE49-F238E27FC236}">
                <a16:creationId xmlns:a16="http://schemas.microsoft.com/office/drawing/2014/main" id="{09DB2673-61CD-44D3-AE07-09253B52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63" b="36903"/>
          <a:stretch>
            <a:fillRect/>
          </a:stretch>
        </p:blipFill>
        <p:spPr bwMode="auto">
          <a:xfrm>
            <a:off x="5222520" y="5005031"/>
            <a:ext cx="2473962" cy="6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ce coperation 이미지 검색결과">
            <a:extLst>
              <a:ext uri="{FF2B5EF4-FFF2-40B4-BE49-F238E27FC236}">
                <a16:creationId xmlns:a16="http://schemas.microsoft.com/office/drawing/2014/main" id="{95B8681B-9C19-45BE-A744-8B02E599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34848" y="1337806"/>
            <a:ext cx="1652658" cy="85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NASA 로고 이미지 검색결과">
            <a:extLst>
              <a:ext uri="{FF2B5EF4-FFF2-40B4-BE49-F238E27FC236}">
                <a16:creationId xmlns:a16="http://schemas.microsoft.com/office/drawing/2014/main" id="{BD5EF6E0-489E-4BF1-8D1B-B54E15DB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221" y="4697022"/>
            <a:ext cx="1022866" cy="8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30"/>
          <p:cNvGrpSpPr/>
          <p:nvPr/>
        </p:nvGrpSpPr>
        <p:grpSpPr>
          <a:xfrm>
            <a:off x="6156140" y="1174177"/>
            <a:ext cx="1426557" cy="926714"/>
            <a:chOff x="4137779" y="330923"/>
            <a:chExt cx="1632031" cy="1166408"/>
          </a:xfrm>
        </p:grpSpPr>
        <p:sp>
          <p:nvSpPr>
            <p:cNvPr id="15" name="모서리가 접힌 도형 14"/>
            <p:cNvSpPr/>
            <p:nvPr/>
          </p:nvSpPr>
          <p:spPr>
            <a:xfrm rot="177566">
              <a:off x="4137779" y="330923"/>
              <a:ext cx="1632031" cy="1166408"/>
            </a:xfrm>
            <a:prstGeom prst="foldedCorner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" pitchFamily="50" charset="-127"/>
                  <a:ea typeface="나눔스퀘어" pitchFamily="50" charset="-127"/>
                </a:rPr>
                <a:t>입찰표</a:t>
              </a:r>
              <a:endParaRPr lang="en-US" altLang="ko-KR" sz="1600" dirty="0"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r>
                <a:rPr lang="en-US" altLang="ko-KR" sz="1000" dirty="0">
                  <a:latin typeface="나눔스퀘어" pitchFamily="50" charset="-127"/>
                  <a:ea typeface="나눔스퀘어" pitchFamily="50" charset="-127"/>
                </a:rPr>
                <a:t>  </a:t>
              </a:r>
              <a:endParaRPr lang="en-US" altLang="ko-KR" sz="1000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4259484" y="729826"/>
              <a:ext cx="1423686" cy="810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56864">
              <a:off x="4190032" y="797031"/>
              <a:ext cx="1099594" cy="572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희망매수금</a:t>
              </a:r>
              <a:r>
                <a:rPr lang="en-US" altLang="ko-KR" sz="1200" dirty="0"/>
                <a:t>:</a:t>
              </a:r>
            </a:p>
            <a:p>
              <a:r>
                <a:rPr lang="en-US" altLang="ko-KR" sz="1400" dirty="0"/>
                <a:t>80 ETH</a:t>
              </a:r>
              <a:endParaRPr lang="ko-KR" altLang="en-US" sz="1400" dirty="0"/>
            </a:p>
          </p:txBody>
        </p:sp>
      </p:grpSp>
      <p:grpSp>
        <p:nvGrpSpPr>
          <p:cNvPr id="3" name="그룹 31"/>
          <p:cNvGrpSpPr/>
          <p:nvPr/>
        </p:nvGrpSpPr>
        <p:grpSpPr>
          <a:xfrm>
            <a:off x="5116194" y="4069443"/>
            <a:ext cx="1524251" cy="880987"/>
            <a:chOff x="825523" y="4801259"/>
            <a:chExt cx="1632031" cy="1015259"/>
          </a:xfrm>
        </p:grpSpPr>
        <p:sp>
          <p:nvSpPr>
            <p:cNvPr id="20" name="모서리가 접힌 도형 19"/>
            <p:cNvSpPr/>
            <p:nvPr/>
          </p:nvSpPr>
          <p:spPr>
            <a:xfrm rot="177566">
              <a:off x="825523" y="4801259"/>
              <a:ext cx="1632031" cy="1015259"/>
            </a:xfrm>
            <a:prstGeom prst="foldedCorner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dirty="0"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" pitchFamily="50" charset="-127"/>
                  <a:ea typeface="나눔스퀘어" pitchFamily="50" charset="-127"/>
                </a:rPr>
                <a:t>입찰표</a:t>
              </a:r>
              <a:endParaRPr lang="en-US" altLang="ko-KR" sz="1600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56864">
              <a:off x="881601" y="5223710"/>
              <a:ext cx="109959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희망매수금</a:t>
              </a:r>
              <a:r>
                <a:rPr lang="en-US" altLang="ko-KR" sz="1200" dirty="0"/>
                <a:t>:</a:t>
              </a:r>
            </a:p>
            <a:p>
              <a:r>
                <a:rPr lang="en-US" altLang="ko-KR" sz="1400" dirty="0"/>
                <a:t>90 ETH</a:t>
              </a:r>
              <a:endParaRPr lang="ko-KR" altLang="en-US" sz="1400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962628" y="5138538"/>
              <a:ext cx="1423686" cy="810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2"/>
          <p:cNvGrpSpPr/>
          <p:nvPr/>
        </p:nvGrpSpPr>
        <p:grpSpPr>
          <a:xfrm>
            <a:off x="10294828" y="4244636"/>
            <a:ext cx="1503735" cy="936014"/>
            <a:chOff x="9706720" y="5166152"/>
            <a:chExt cx="1632031" cy="1080602"/>
          </a:xfrm>
        </p:grpSpPr>
        <p:sp>
          <p:nvSpPr>
            <p:cNvPr id="25" name="모서리가 접힌 도형 24"/>
            <p:cNvSpPr/>
            <p:nvPr/>
          </p:nvSpPr>
          <p:spPr>
            <a:xfrm rot="177566">
              <a:off x="9706720" y="5166152"/>
              <a:ext cx="1632031" cy="1080602"/>
            </a:xfrm>
            <a:prstGeom prst="foldedCorner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나눔스퀘어" pitchFamily="50" charset="-127"/>
                  <a:ea typeface="나눔스퀘어" pitchFamily="50" charset="-127"/>
                </a:rPr>
                <a:t>  </a:t>
              </a:r>
              <a:endParaRPr lang="en-US" altLang="ko-KR" dirty="0"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" pitchFamily="50" charset="-127"/>
                  <a:ea typeface="나눔스퀘어" pitchFamily="50" charset="-127"/>
                </a:rPr>
                <a:t>입찰표</a:t>
              </a:r>
              <a:endParaRPr lang="en-US" altLang="ko-KR" sz="1600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56864">
              <a:off x="9761312" y="5658572"/>
              <a:ext cx="1099595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희망매수금</a:t>
              </a:r>
              <a:r>
                <a:rPr lang="en-US" altLang="ko-KR" sz="1200" dirty="0"/>
                <a:t>:</a:t>
              </a:r>
            </a:p>
            <a:p>
              <a:r>
                <a:rPr lang="en-US" altLang="ko-KR" sz="1400" dirty="0"/>
                <a:t>100 ETH</a:t>
              </a:r>
              <a:endParaRPr lang="ko-KR" altLang="en-US" sz="1400" dirty="0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9842338" y="5568730"/>
              <a:ext cx="1423686" cy="810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312515" y="279743"/>
            <a:ext cx="3078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행성 개발권 경매</a:t>
            </a:r>
            <a:endParaRPr lang="ko-KR" altLang="en-US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6165" y="1527922"/>
            <a:ext cx="194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</a:p>
        </p:txBody>
      </p:sp>
      <p:grpSp>
        <p:nvGrpSpPr>
          <p:cNvPr id="5" name="그룹 31"/>
          <p:cNvGrpSpPr/>
          <p:nvPr/>
        </p:nvGrpSpPr>
        <p:grpSpPr>
          <a:xfrm>
            <a:off x="10080879" y="5630673"/>
            <a:ext cx="1169042" cy="474201"/>
            <a:chOff x="7500393" y="5868366"/>
            <a:chExt cx="1543654" cy="671331"/>
          </a:xfrm>
        </p:grpSpPr>
        <p:sp>
          <p:nvSpPr>
            <p:cNvPr id="31" name="TextBox 30"/>
            <p:cNvSpPr txBox="1"/>
            <p:nvPr/>
          </p:nvSpPr>
          <p:spPr>
            <a:xfrm>
              <a:off x="7597211" y="5936527"/>
              <a:ext cx="144683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FF0000"/>
                  </a:solidFill>
                  <a:latin typeface="나눔스퀘어 ExtraBold" pitchFamily="50" charset="-127"/>
                  <a:ea typeface="나눔스퀘어 ExtraBold" pitchFamily="50" charset="-127"/>
                </a:rPr>
                <a:t>낙   찰</a:t>
              </a:r>
              <a:endParaRPr lang="ko-KR" altLang="en-US" sz="14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7500393" y="5868366"/>
              <a:ext cx="1284790" cy="671331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99883" y="1522816"/>
            <a:ext cx="47799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비공개 경매로 진행</a:t>
            </a:r>
            <a:endParaRPr lang="en-US" altLang="ko-KR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거버넌스들이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이더리움으로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입찰표를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제시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최고입찰가를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제시한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거버넌스가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제시한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이더리움에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대한 개발권을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낙찰받음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투명한 경매 과정</a:t>
            </a:r>
            <a:endParaRPr lang="en-US" altLang="ko-KR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모든 경매 과정은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블로체인에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기록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분산시스템으로 네트워크상의 모두에게 공증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b="1" dirty="0">
                <a:solidFill>
                  <a:srgbClr val="FFC000"/>
                </a:solidFill>
                <a:latin typeface="나눔스퀘어OTF" pitchFamily="34" charset="-127"/>
                <a:ea typeface="나눔스퀘어OTF" pitchFamily="34" charset="-127"/>
              </a:rPr>
              <a:t>낙찰 기업은 </a:t>
            </a:r>
            <a:r>
              <a:rPr lang="ko-KR" altLang="en-US" b="1" dirty="0" err="1">
                <a:solidFill>
                  <a:srgbClr val="FFC000"/>
                </a:solidFill>
                <a:latin typeface="나눔스퀘어OTF" pitchFamily="34" charset="-127"/>
                <a:ea typeface="나눔스퀘어OTF" pitchFamily="34" charset="-127"/>
              </a:rPr>
              <a:t>크라우드</a:t>
            </a:r>
            <a:r>
              <a:rPr lang="ko-KR" altLang="en-US" b="1" dirty="0">
                <a:solidFill>
                  <a:srgbClr val="FFC000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  <a:latin typeface="나눔스퀘어OTF" pitchFamily="34" charset="-127"/>
                <a:ea typeface="나눔스퀘어OTF" pitchFamily="34" charset="-127"/>
              </a:rPr>
              <a:t>펀딩</a:t>
            </a:r>
            <a:r>
              <a:rPr lang="ko-KR" altLang="en-US" b="1" dirty="0">
                <a:solidFill>
                  <a:srgbClr val="FFC000"/>
                </a:solidFill>
                <a:latin typeface="나눔스퀘어OTF" pitchFamily="34" charset="-127"/>
                <a:ea typeface="나눔스퀘어OTF" pitchFamily="34" charset="-127"/>
              </a:rPr>
              <a:t> 기회 획득</a:t>
            </a:r>
            <a:endParaRPr lang="en-US" altLang="ko-KR" b="1" dirty="0">
              <a:solidFill>
                <a:srgbClr val="FFC000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낙찰된 기업은 민간 투자자들의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크라우드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펀딩을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독자적으로 받을 수 있는 권한을 얻습니다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.  -&gt; 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기업의 참여 및 개발 가속화 유인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81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16E-6 -9.05643E-6 L 0.05978 0.24098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13 -0.00903 L 0.15606 -0.072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-32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45 -0.03632 L -0.18419 -0.104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0" y="-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그림 72" descr="d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36963">
            <a:off x="4055916" y="2300695"/>
            <a:ext cx="2192087" cy="142702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12515" y="279743"/>
            <a:ext cx="3078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행성 개발권 경매</a:t>
            </a:r>
            <a:endParaRPr lang="ko-KR" altLang="en-US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2" name="Picture 4" descr="NASA 로고 이미지 검색결과">
            <a:extLst>
              <a:ext uri="{FF2B5EF4-FFF2-40B4-BE49-F238E27FC236}">
                <a16:creationId xmlns:a16="http://schemas.microsoft.com/office/drawing/2014/main" id="{BD5EF6E0-489E-4BF1-8D1B-B54E15DB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37" y="1793390"/>
            <a:ext cx="1290760" cy="10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31"/>
          <p:cNvGrpSpPr/>
          <p:nvPr/>
        </p:nvGrpSpPr>
        <p:grpSpPr>
          <a:xfrm>
            <a:off x="640505" y="2711716"/>
            <a:ext cx="1169042" cy="474201"/>
            <a:chOff x="7500393" y="5868366"/>
            <a:chExt cx="1543654" cy="671331"/>
          </a:xfrm>
        </p:grpSpPr>
        <p:sp>
          <p:nvSpPr>
            <p:cNvPr id="33" name="TextBox 32"/>
            <p:cNvSpPr txBox="1"/>
            <p:nvPr/>
          </p:nvSpPr>
          <p:spPr>
            <a:xfrm>
              <a:off x="7597211" y="5936527"/>
              <a:ext cx="144683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FF0000"/>
                  </a:solidFill>
                  <a:latin typeface="나눔스퀘어 ExtraBold" pitchFamily="50" charset="-127"/>
                  <a:ea typeface="나눔스퀘어 ExtraBold" pitchFamily="50" charset="-127"/>
                </a:rPr>
                <a:t>낙   찰</a:t>
              </a:r>
              <a:endParaRPr lang="ko-KR" altLang="en-US" sz="14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7500393" y="5868366"/>
              <a:ext cx="1284790" cy="671331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46"/>
          <p:cNvGrpSpPr/>
          <p:nvPr/>
        </p:nvGrpSpPr>
        <p:grpSpPr>
          <a:xfrm rot="652549">
            <a:off x="2178369" y="3885322"/>
            <a:ext cx="5458209" cy="472408"/>
            <a:chOff x="3233197" y="3472403"/>
            <a:chExt cx="7079848" cy="723418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109014" y="3472405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4759126" y="3717402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5825926" y="3487837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6533911" y="3721259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7415516" y="3491694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8239248" y="3690393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8993531" y="3472403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3233197" y="3719331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9E6217F3-670B-441F-8A56-34ED063B18C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4649" y="3975873"/>
            <a:ext cx="1384571" cy="1381829"/>
          </a:xfrm>
          <a:prstGeom prst="rect">
            <a:avLst/>
          </a:prstGeom>
          <a:effectLst/>
        </p:spPr>
      </p:pic>
      <p:grpSp>
        <p:nvGrpSpPr>
          <p:cNvPr id="4" name="그룹 64"/>
          <p:cNvGrpSpPr/>
          <p:nvPr/>
        </p:nvGrpSpPr>
        <p:grpSpPr>
          <a:xfrm>
            <a:off x="6411045" y="5146920"/>
            <a:ext cx="1606798" cy="654507"/>
            <a:chOff x="4874871" y="5416952"/>
            <a:chExt cx="2590800" cy="931762"/>
          </a:xfrm>
        </p:grpSpPr>
        <p:grpSp>
          <p:nvGrpSpPr>
            <p:cNvPr id="5" name="그룹 54"/>
            <p:cNvGrpSpPr/>
            <p:nvPr/>
          </p:nvGrpSpPr>
          <p:grpSpPr>
            <a:xfrm>
              <a:off x="4874871" y="5416952"/>
              <a:ext cx="2590800" cy="931762"/>
              <a:chOff x="2884025" y="4942390"/>
              <a:chExt cx="3505200" cy="960699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321934" y="4942390"/>
                <a:ext cx="2592729" cy="9606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5613723" y="5175701"/>
                <a:ext cx="775502" cy="49457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2884025" y="5189424"/>
                <a:ext cx="775502" cy="4806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5521123" y="5590571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81873" y="5592496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219473" y="5594421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545498" y="5596346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535848" y="6142296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202098" y="6144221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856773" y="6146146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523023" y="6148071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17429" y="5691269"/>
              <a:ext cx="1088020" cy="39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 ExtraBold" pitchFamily="50" charset="-127"/>
                  <a:ea typeface="나눔스퀘어 ExtraBold" pitchFamily="50" charset="-127"/>
                </a:rPr>
                <a:t>개발권</a:t>
              </a:r>
              <a:endParaRPr lang="ko-KR" altLang="en-US" sz="1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8" name="그룹 71"/>
          <p:cNvGrpSpPr/>
          <p:nvPr/>
        </p:nvGrpSpPr>
        <p:grpSpPr>
          <a:xfrm>
            <a:off x="2113859" y="2066824"/>
            <a:ext cx="1784379" cy="1051286"/>
            <a:chOff x="2585977" y="1863523"/>
            <a:chExt cx="2402711" cy="1290577"/>
          </a:xfrm>
        </p:grpSpPr>
        <p:pic>
          <p:nvPicPr>
            <p:cNvPr id="51" name="그림 50" descr="e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5977" y="1863523"/>
              <a:ext cx="1290577" cy="1290577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3321934" y="2326512"/>
              <a:ext cx="1666754" cy="45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itchFamily="50" charset="-127"/>
                  <a:ea typeface="나눔스퀘어 ExtraBold" pitchFamily="50" charset="-127"/>
                </a:rPr>
                <a:t>100 ETH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811261" y="2241011"/>
            <a:ext cx="265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itchFamily="50" charset="-127"/>
                <a:ea typeface="나눔스퀘어 ExtraBold" pitchFamily="50" charset="-127"/>
              </a:rPr>
              <a:t>동결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08862" y="1163698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동결된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이더리움은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성공시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동결이 해제됨 </a:t>
            </a:r>
          </a:p>
        </p:txBody>
      </p:sp>
      <p:sp>
        <p:nvSpPr>
          <p:cNvPr id="50" name="오른쪽 화살표 49"/>
          <p:cNvSpPr/>
          <p:nvPr/>
        </p:nvSpPr>
        <p:spPr>
          <a:xfrm>
            <a:off x="6859021" y="2119082"/>
            <a:ext cx="981075" cy="266700"/>
          </a:xfrm>
          <a:prstGeom prst="rightArrow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8234288" y="2066824"/>
            <a:ext cx="3587312" cy="92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 완료에 대한 경제적인 유인 제공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행성 자원 개발 가속화</a:t>
            </a:r>
          </a:p>
        </p:txBody>
      </p:sp>
    </p:spTree>
    <p:extLst>
      <p:ext uri="{BB962C8B-B14F-4D97-AF65-F5344CB8AC3E}">
        <p14:creationId xmlns:p14="http://schemas.microsoft.com/office/powerpoint/2010/main" val="154781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55E-7 1.30435E-6 L 0.23457 0.09112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0954E-6 -0.02292 C -0.14071 0.02014 -0.28115 0.06366 -0.37017 0.03217 C -0.45946 0.00069 -0.50437 -0.16158 -0.53469 -0.21042 C -0.56489 -0.25996 -0.55864 -0.26181 -0.55239 -0.263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00" y="-7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50"/>
          <p:cNvGrpSpPr/>
          <p:nvPr/>
        </p:nvGrpSpPr>
        <p:grpSpPr>
          <a:xfrm>
            <a:off x="5403375" y="2433386"/>
            <a:ext cx="1463125" cy="444562"/>
            <a:chOff x="10003951" y="5762948"/>
            <a:chExt cx="2364327" cy="622944"/>
          </a:xfrm>
        </p:grpSpPr>
        <p:grpSp>
          <p:nvGrpSpPr>
            <p:cNvPr id="43" name="그룹 65">
              <a:extLst>
                <a:ext uri="{FF2B5EF4-FFF2-40B4-BE49-F238E27FC236}">
                  <a16:creationId xmlns:a16="http://schemas.microsoft.com/office/drawing/2014/main" id="{858994DC-BC82-4C2A-A113-23D1F25CB704}"/>
                </a:ext>
              </a:extLst>
            </p:cNvPr>
            <p:cNvGrpSpPr/>
            <p:nvPr/>
          </p:nvGrpSpPr>
          <p:grpSpPr>
            <a:xfrm>
              <a:off x="10003951" y="5762948"/>
              <a:ext cx="667907" cy="579978"/>
              <a:chOff x="866774" y="1250154"/>
              <a:chExt cx="364331" cy="364333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F08342A8-7C10-4E47-BBA3-E53142274DA2}"/>
                  </a:ext>
                </a:extLst>
              </p:cNvPr>
              <p:cNvSpPr/>
              <p:nvPr/>
            </p:nvSpPr>
            <p:spPr>
              <a:xfrm>
                <a:off x="866774" y="1250156"/>
                <a:ext cx="364331" cy="364331"/>
              </a:xfrm>
              <a:prstGeom prst="ellipse">
                <a:avLst/>
              </a:prstGeom>
              <a:solidFill>
                <a:srgbClr val="97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자유형 20">
                <a:extLst>
                  <a:ext uri="{FF2B5EF4-FFF2-40B4-BE49-F238E27FC236}">
                    <a16:creationId xmlns:a16="http://schemas.microsoft.com/office/drawing/2014/main" id="{824E1A93-4990-4577-8430-674AF9E41B91}"/>
                  </a:ext>
                </a:extLst>
              </p:cNvPr>
              <p:cNvSpPr/>
              <p:nvPr/>
            </p:nvSpPr>
            <p:spPr>
              <a:xfrm>
                <a:off x="866774" y="1250154"/>
                <a:ext cx="183356" cy="364332"/>
              </a:xfrm>
              <a:custGeom>
                <a:avLst/>
                <a:gdLst>
                  <a:gd name="connsiteX0" fmla="*/ 182166 w 183356"/>
                  <a:gd name="connsiteY0" fmla="*/ 0 h 364332"/>
                  <a:gd name="connsiteX1" fmla="*/ 183356 w 183356"/>
                  <a:gd name="connsiteY1" fmla="*/ 240 h 364332"/>
                  <a:gd name="connsiteX2" fmla="*/ 183356 w 183356"/>
                  <a:gd name="connsiteY2" fmla="*/ 364092 h 364332"/>
                  <a:gd name="connsiteX3" fmla="*/ 182166 w 183356"/>
                  <a:gd name="connsiteY3" fmla="*/ 364332 h 364332"/>
                  <a:gd name="connsiteX4" fmla="*/ 0 w 183356"/>
                  <a:gd name="connsiteY4" fmla="*/ 182166 h 364332"/>
                  <a:gd name="connsiteX5" fmla="*/ 182166 w 183356"/>
                  <a:gd name="connsiteY5" fmla="*/ 0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356" h="364332">
                    <a:moveTo>
                      <a:pt x="182166" y="0"/>
                    </a:moveTo>
                    <a:lnTo>
                      <a:pt x="183356" y="240"/>
                    </a:lnTo>
                    <a:lnTo>
                      <a:pt x="183356" y="364092"/>
                    </a:lnTo>
                    <a:lnTo>
                      <a:pt x="182166" y="364332"/>
                    </a:lnTo>
                    <a:cubicBezTo>
                      <a:pt x="81558" y="364332"/>
                      <a:pt x="0" y="282774"/>
                      <a:pt x="0" y="182166"/>
                    </a:cubicBezTo>
                    <a:cubicBezTo>
                      <a:pt x="0" y="81558"/>
                      <a:pt x="81558" y="0"/>
                      <a:pt x="182166" y="0"/>
                    </a:cubicBezTo>
                    <a:close/>
                  </a:path>
                </a:pathLst>
              </a:custGeom>
              <a:solidFill>
                <a:srgbClr val="B3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10417217" y="5868364"/>
              <a:ext cx="1951061" cy="51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  </a:t>
              </a:r>
              <a:r>
                <a:rPr lang="en-US" altLang="ko-KR" dirty="0">
                  <a:solidFill>
                    <a:schemeClr val="accent2"/>
                  </a:solidFill>
                  <a:latin typeface="나눔스퀘어 ExtraBold" pitchFamily="50" charset="-127"/>
                  <a:ea typeface="나눔스퀘어 ExtraBold" pitchFamily="50" charset="-127"/>
                </a:rPr>
                <a:t>GALAXY</a:t>
              </a:r>
              <a:endParaRPr lang="ko-KR" altLang="en-US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105" name="그룹 50"/>
          <p:cNvGrpSpPr/>
          <p:nvPr/>
        </p:nvGrpSpPr>
        <p:grpSpPr>
          <a:xfrm>
            <a:off x="5374800" y="3490661"/>
            <a:ext cx="1463125" cy="444562"/>
            <a:chOff x="10003951" y="5762948"/>
            <a:chExt cx="2364327" cy="622944"/>
          </a:xfrm>
        </p:grpSpPr>
        <p:grpSp>
          <p:nvGrpSpPr>
            <p:cNvPr id="106" name="그룹 65">
              <a:extLst>
                <a:ext uri="{FF2B5EF4-FFF2-40B4-BE49-F238E27FC236}">
                  <a16:creationId xmlns:a16="http://schemas.microsoft.com/office/drawing/2014/main" id="{858994DC-BC82-4C2A-A113-23D1F25CB704}"/>
                </a:ext>
              </a:extLst>
            </p:cNvPr>
            <p:cNvGrpSpPr/>
            <p:nvPr/>
          </p:nvGrpSpPr>
          <p:grpSpPr>
            <a:xfrm>
              <a:off x="10003951" y="5762948"/>
              <a:ext cx="667907" cy="579978"/>
              <a:chOff x="866774" y="1250154"/>
              <a:chExt cx="364331" cy="364333"/>
            </a:xfrm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F08342A8-7C10-4E47-BBA3-E53142274DA2}"/>
                  </a:ext>
                </a:extLst>
              </p:cNvPr>
              <p:cNvSpPr/>
              <p:nvPr/>
            </p:nvSpPr>
            <p:spPr>
              <a:xfrm>
                <a:off x="866774" y="1250156"/>
                <a:ext cx="364331" cy="364331"/>
              </a:xfrm>
              <a:prstGeom prst="ellipse">
                <a:avLst/>
              </a:prstGeom>
              <a:solidFill>
                <a:srgbClr val="97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3" name="자유형 20">
                <a:extLst>
                  <a:ext uri="{FF2B5EF4-FFF2-40B4-BE49-F238E27FC236}">
                    <a16:creationId xmlns:a16="http://schemas.microsoft.com/office/drawing/2014/main" id="{824E1A93-4990-4577-8430-674AF9E41B91}"/>
                  </a:ext>
                </a:extLst>
              </p:cNvPr>
              <p:cNvSpPr/>
              <p:nvPr/>
            </p:nvSpPr>
            <p:spPr>
              <a:xfrm>
                <a:off x="866774" y="1250154"/>
                <a:ext cx="183356" cy="364332"/>
              </a:xfrm>
              <a:custGeom>
                <a:avLst/>
                <a:gdLst>
                  <a:gd name="connsiteX0" fmla="*/ 182166 w 183356"/>
                  <a:gd name="connsiteY0" fmla="*/ 0 h 364332"/>
                  <a:gd name="connsiteX1" fmla="*/ 183356 w 183356"/>
                  <a:gd name="connsiteY1" fmla="*/ 240 h 364332"/>
                  <a:gd name="connsiteX2" fmla="*/ 183356 w 183356"/>
                  <a:gd name="connsiteY2" fmla="*/ 364092 h 364332"/>
                  <a:gd name="connsiteX3" fmla="*/ 182166 w 183356"/>
                  <a:gd name="connsiteY3" fmla="*/ 364332 h 364332"/>
                  <a:gd name="connsiteX4" fmla="*/ 0 w 183356"/>
                  <a:gd name="connsiteY4" fmla="*/ 182166 h 364332"/>
                  <a:gd name="connsiteX5" fmla="*/ 182166 w 183356"/>
                  <a:gd name="connsiteY5" fmla="*/ 0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356" h="364332">
                    <a:moveTo>
                      <a:pt x="182166" y="0"/>
                    </a:moveTo>
                    <a:lnTo>
                      <a:pt x="183356" y="240"/>
                    </a:lnTo>
                    <a:lnTo>
                      <a:pt x="183356" y="364092"/>
                    </a:lnTo>
                    <a:lnTo>
                      <a:pt x="182166" y="364332"/>
                    </a:lnTo>
                    <a:cubicBezTo>
                      <a:pt x="81558" y="364332"/>
                      <a:pt x="0" y="282774"/>
                      <a:pt x="0" y="182166"/>
                    </a:cubicBezTo>
                    <a:cubicBezTo>
                      <a:pt x="0" y="81558"/>
                      <a:pt x="81558" y="0"/>
                      <a:pt x="182166" y="0"/>
                    </a:cubicBezTo>
                    <a:close/>
                  </a:path>
                </a:pathLst>
              </a:custGeom>
              <a:solidFill>
                <a:srgbClr val="B3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0417217" y="5868364"/>
              <a:ext cx="1951061" cy="51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나눔스퀘어 ExtraBold" pitchFamily="50" charset="-127"/>
                  <a:ea typeface="나눔스퀘어 ExtraBold" pitchFamily="50" charset="-127"/>
                </a:rPr>
                <a:t>  GALAXY</a:t>
              </a:r>
              <a:endParaRPr lang="ko-KR" altLang="en-US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114" name="그룹 50"/>
          <p:cNvGrpSpPr/>
          <p:nvPr/>
        </p:nvGrpSpPr>
        <p:grpSpPr>
          <a:xfrm>
            <a:off x="5384325" y="2919161"/>
            <a:ext cx="1463125" cy="444562"/>
            <a:chOff x="10003951" y="5762948"/>
            <a:chExt cx="2364327" cy="622944"/>
          </a:xfrm>
        </p:grpSpPr>
        <p:grpSp>
          <p:nvGrpSpPr>
            <p:cNvPr id="115" name="그룹 65">
              <a:extLst>
                <a:ext uri="{FF2B5EF4-FFF2-40B4-BE49-F238E27FC236}">
                  <a16:creationId xmlns:a16="http://schemas.microsoft.com/office/drawing/2014/main" id="{858994DC-BC82-4C2A-A113-23D1F25CB704}"/>
                </a:ext>
              </a:extLst>
            </p:cNvPr>
            <p:cNvGrpSpPr/>
            <p:nvPr/>
          </p:nvGrpSpPr>
          <p:grpSpPr>
            <a:xfrm>
              <a:off x="10003951" y="5762948"/>
              <a:ext cx="667907" cy="579978"/>
              <a:chOff x="866774" y="1250154"/>
              <a:chExt cx="364331" cy="36433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F08342A8-7C10-4E47-BBA3-E53142274DA2}"/>
                  </a:ext>
                </a:extLst>
              </p:cNvPr>
              <p:cNvSpPr/>
              <p:nvPr/>
            </p:nvSpPr>
            <p:spPr>
              <a:xfrm>
                <a:off x="866774" y="1250156"/>
                <a:ext cx="364331" cy="364331"/>
              </a:xfrm>
              <a:prstGeom prst="ellipse">
                <a:avLst/>
              </a:prstGeom>
              <a:solidFill>
                <a:srgbClr val="97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8" name="자유형 20">
                <a:extLst>
                  <a:ext uri="{FF2B5EF4-FFF2-40B4-BE49-F238E27FC236}">
                    <a16:creationId xmlns:a16="http://schemas.microsoft.com/office/drawing/2014/main" id="{824E1A93-4990-4577-8430-674AF9E41B91}"/>
                  </a:ext>
                </a:extLst>
              </p:cNvPr>
              <p:cNvSpPr/>
              <p:nvPr/>
            </p:nvSpPr>
            <p:spPr>
              <a:xfrm>
                <a:off x="866774" y="1250154"/>
                <a:ext cx="183356" cy="364332"/>
              </a:xfrm>
              <a:custGeom>
                <a:avLst/>
                <a:gdLst>
                  <a:gd name="connsiteX0" fmla="*/ 182166 w 183356"/>
                  <a:gd name="connsiteY0" fmla="*/ 0 h 364332"/>
                  <a:gd name="connsiteX1" fmla="*/ 183356 w 183356"/>
                  <a:gd name="connsiteY1" fmla="*/ 240 h 364332"/>
                  <a:gd name="connsiteX2" fmla="*/ 183356 w 183356"/>
                  <a:gd name="connsiteY2" fmla="*/ 364092 h 364332"/>
                  <a:gd name="connsiteX3" fmla="*/ 182166 w 183356"/>
                  <a:gd name="connsiteY3" fmla="*/ 364332 h 364332"/>
                  <a:gd name="connsiteX4" fmla="*/ 0 w 183356"/>
                  <a:gd name="connsiteY4" fmla="*/ 182166 h 364332"/>
                  <a:gd name="connsiteX5" fmla="*/ 182166 w 183356"/>
                  <a:gd name="connsiteY5" fmla="*/ 0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356" h="364332">
                    <a:moveTo>
                      <a:pt x="182166" y="0"/>
                    </a:moveTo>
                    <a:lnTo>
                      <a:pt x="183356" y="240"/>
                    </a:lnTo>
                    <a:lnTo>
                      <a:pt x="183356" y="364092"/>
                    </a:lnTo>
                    <a:lnTo>
                      <a:pt x="182166" y="364332"/>
                    </a:lnTo>
                    <a:cubicBezTo>
                      <a:pt x="81558" y="364332"/>
                      <a:pt x="0" y="282774"/>
                      <a:pt x="0" y="182166"/>
                    </a:cubicBezTo>
                    <a:cubicBezTo>
                      <a:pt x="0" y="81558"/>
                      <a:pt x="81558" y="0"/>
                      <a:pt x="182166" y="0"/>
                    </a:cubicBezTo>
                    <a:close/>
                  </a:path>
                </a:pathLst>
              </a:custGeom>
              <a:solidFill>
                <a:srgbClr val="B3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10417217" y="5868364"/>
              <a:ext cx="1951061" cy="51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나눔스퀘어 ExtraBold" pitchFamily="50" charset="-127"/>
                  <a:ea typeface="나눔스퀘어 ExtraBold" pitchFamily="50" charset="-127"/>
                </a:rPr>
                <a:t>  GALAXY</a:t>
              </a:r>
              <a:endParaRPr lang="ko-KR" altLang="en-US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NASA 로고 이미지 검색결과">
            <a:extLst>
              <a:ext uri="{FF2B5EF4-FFF2-40B4-BE49-F238E27FC236}">
                <a16:creationId xmlns:a16="http://schemas.microsoft.com/office/drawing/2014/main" id="{BD5EF6E0-489E-4BF1-8D1B-B54E15DB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73367"/>
            <a:ext cx="914400" cy="7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7787" y="327967"/>
            <a:ext cx="5237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행성 토큰 </a:t>
            </a:r>
            <a:r>
              <a:rPr lang="ko-KR" altLang="en-US" sz="3200" dirty="0" err="1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크라우드</a:t>
            </a:r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3200" dirty="0" err="1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펀딩</a:t>
            </a:r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 절차</a:t>
            </a:r>
            <a:endParaRPr lang="ko-KR" altLang="en-US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6" name="그룹 37"/>
          <p:cNvGrpSpPr/>
          <p:nvPr/>
        </p:nvGrpSpPr>
        <p:grpSpPr>
          <a:xfrm>
            <a:off x="9936202" y="2175110"/>
            <a:ext cx="1247762" cy="2135274"/>
            <a:chOff x="9318167" y="1104404"/>
            <a:chExt cx="2051425" cy="3156436"/>
          </a:xfrm>
        </p:grpSpPr>
        <p:sp>
          <p:nvSpPr>
            <p:cNvPr id="34" name="타원 33"/>
            <p:cNvSpPr/>
            <p:nvPr/>
          </p:nvSpPr>
          <p:spPr>
            <a:xfrm>
              <a:off x="9963400" y="1104404"/>
              <a:ext cx="625330" cy="550775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9619013" y="1782502"/>
              <a:ext cx="1353787" cy="16732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65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 l="45325" t="30366" r="43458" b="50956"/>
            <a:stretch>
              <a:fillRect/>
            </a:stretch>
          </p:blipFill>
          <p:spPr bwMode="auto">
            <a:xfrm>
              <a:off x="9318167" y="2339442"/>
              <a:ext cx="2051425" cy="1921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그룹 38"/>
          <p:cNvGrpSpPr/>
          <p:nvPr/>
        </p:nvGrpSpPr>
        <p:grpSpPr>
          <a:xfrm>
            <a:off x="9874317" y="3185762"/>
            <a:ext cx="1415196" cy="2262179"/>
            <a:chOff x="9318167" y="1104404"/>
            <a:chExt cx="2051425" cy="3156436"/>
          </a:xfrm>
        </p:grpSpPr>
        <p:sp>
          <p:nvSpPr>
            <p:cNvPr id="40" name="타원 39"/>
            <p:cNvSpPr/>
            <p:nvPr/>
          </p:nvSpPr>
          <p:spPr>
            <a:xfrm>
              <a:off x="9940807" y="1104404"/>
              <a:ext cx="625330" cy="550775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9585123" y="1782502"/>
              <a:ext cx="1353787" cy="16732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 l="45325" t="30366" r="43458" b="50956"/>
            <a:stretch>
              <a:fillRect/>
            </a:stretch>
          </p:blipFill>
          <p:spPr bwMode="auto">
            <a:xfrm>
              <a:off x="9318167" y="2339442"/>
              <a:ext cx="2051425" cy="1921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그룹 42"/>
          <p:cNvGrpSpPr/>
          <p:nvPr/>
        </p:nvGrpSpPr>
        <p:grpSpPr>
          <a:xfrm>
            <a:off x="9828823" y="4281888"/>
            <a:ext cx="1407299" cy="2347342"/>
            <a:chOff x="9318167" y="1104404"/>
            <a:chExt cx="2051425" cy="3156436"/>
          </a:xfrm>
        </p:grpSpPr>
        <p:sp>
          <p:nvSpPr>
            <p:cNvPr id="44" name="타원 43"/>
            <p:cNvSpPr/>
            <p:nvPr/>
          </p:nvSpPr>
          <p:spPr>
            <a:xfrm>
              <a:off x="9963400" y="1104404"/>
              <a:ext cx="625330" cy="550775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9619013" y="1782502"/>
              <a:ext cx="1353787" cy="16732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 l="45325" t="30366" r="43458" b="50956"/>
            <a:stretch>
              <a:fillRect/>
            </a:stretch>
          </p:blipFill>
          <p:spPr bwMode="auto">
            <a:xfrm>
              <a:off x="9318167" y="2339442"/>
              <a:ext cx="2051425" cy="1921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그룹 70"/>
          <p:cNvGrpSpPr/>
          <p:nvPr/>
        </p:nvGrpSpPr>
        <p:grpSpPr>
          <a:xfrm>
            <a:off x="9150424" y="2065314"/>
            <a:ext cx="1208156" cy="594394"/>
            <a:chOff x="2718090" y="2112167"/>
            <a:chExt cx="2419227" cy="1290577"/>
          </a:xfrm>
        </p:grpSpPr>
        <p:pic>
          <p:nvPicPr>
            <p:cNvPr id="72" name="그림 71" descr="e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8090" y="2112167"/>
              <a:ext cx="1290577" cy="1290577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3470563" y="2471554"/>
              <a:ext cx="1666754" cy="86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itchFamily="50" charset="-127"/>
                  <a:ea typeface="나눔스퀘어 ExtraBold" pitchFamily="50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rPr>
                <a:t>ETH</a:t>
              </a:r>
              <a:endParaRPr lang="ko-KR" altLang="en-US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18" name="그룹 88"/>
          <p:cNvGrpSpPr/>
          <p:nvPr/>
        </p:nvGrpSpPr>
        <p:grpSpPr>
          <a:xfrm>
            <a:off x="9133100" y="3282978"/>
            <a:ext cx="1199909" cy="594394"/>
            <a:chOff x="2585977" y="1863523"/>
            <a:chExt cx="2402711" cy="1290577"/>
          </a:xfrm>
        </p:grpSpPr>
        <p:pic>
          <p:nvPicPr>
            <p:cNvPr id="90" name="그림 89" descr="e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5977" y="1863523"/>
              <a:ext cx="1290577" cy="1290577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3321933" y="2326511"/>
              <a:ext cx="1666755" cy="66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itchFamily="50" charset="-127"/>
                  <a:ea typeface="나눔스퀘어 ExtraBold" pitchFamily="50" charset="-127"/>
                </a:rPr>
                <a:t> ETH</a:t>
              </a: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21" name="그룹 91"/>
          <p:cNvGrpSpPr/>
          <p:nvPr/>
        </p:nvGrpSpPr>
        <p:grpSpPr>
          <a:xfrm>
            <a:off x="9163824" y="4558537"/>
            <a:ext cx="1199909" cy="594394"/>
            <a:chOff x="2585977" y="1863523"/>
            <a:chExt cx="2402711" cy="1290577"/>
          </a:xfrm>
        </p:grpSpPr>
        <p:pic>
          <p:nvPicPr>
            <p:cNvPr id="93" name="그림 92" descr="e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5977" y="1863523"/>
              <a:ext cx="1290577" cy="1290577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3321933" y="2326511"/>
              <a:ext cx="1666755" cy="66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itchFamily="50" charset="-127"/>
                  <a:ea typeface="나눔스퀘어 ExtraBold" pitchFamily="50" charset="-127"/>
                </a:rPr>
                <a:t> ETH</a:t>
              </a: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019174" y="1200299"/>
            <a:ext cx="1023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개발권을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낙찰받은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기관에 투자할 용의가 있는 개인 투자자들은 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이더리움을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투자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해당 행성 토큰을 배당금으로 취득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5219701" y="2324100"/>
            <a:ext cx="2000250" cy="216217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!@#$%&amp;*(*&amp;^%$#@#$%^&amp;*%$#@#$%*&amp;^%$$%^&amp;*&amp;^%$#</a:t>
            </a:r>
            <a:endParaRPr lang="ko-KR" altLang="en-US" dirty="0"/>
          </a:p>
        </p:txBody>
      </p:sp>
      <p:sp>
        <p:nvSpPr>
          <p:cNvPr id="76" name="모서리가 둥근 사각형 설명선 75"/>
          <p:cNvSpPr/>
          <p:nvPr/>
        </p:nvSpPr>
        <p:spPr>
          <a:xfrm>
            <a:off x="1238249" y="4076700"/>
            <a:ext cx="2524125" cy="638175"/>
          </a:xfrm>
          <a:prstGeom prst="wedgeRoundRectCallout">
            <a:avLst>
              <a:gd name="adj1" fmla="val -38569"/>
              <a:gd name="adj2" fmla="val -88246"/>
              <a:gd name="adj3" fmla="val 16667"/>
            </a:avLst>
          </a:prstGeom>
          <a:noFill/>
          <a:ln w="190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OTF" pitchFamily="34" charset="-127"/>
                <a:ea typeface="나눔스퀘어OTF" pitchFamily="34" charset="-127"/>
              </a:rPr>
              <a:t>목성개발권을 </a:t>
            </a:r>
            <a:r>
              <a:rPr lang="ko-KR" altLang="en-US" sz="1200" dirty="0" err="1">
                <a:latin typeface="나눔스퀘어OTF" pitchFamily="34" charset="-127"/>
                <a:ea typeface="나눔스퀘어OTF" pitchFamily="34" charset="-127"/>
              </a:rPr>
              <a:t>낙찰받았습니다</a:t>
            </a:r>
            <a:r>
              <a:rPr lang="en-US" altLang="ko-KR" sz="1200" dirty="0">
                <a:latin typeface="나눔스퀘어OTF" pitchFamily="34" charset="-127"/>
                <a:ea typeface="나눔스퀘어OTF" pitchFamily="34" charset="-127"/>
              </a:rPr>
              <a:t>. </a:t>
            </a:r>
            <a:r>
              <a:rPr lang="ko-KR" altLang="en-US" sz="1200" dirty="0">
                <a:latin typeface="나눔스퀘어OTF" pitchFamily="34" charset="-127"/>
                <a:ea typeface="나눔스퀘어OTF" pitchFamily="34" charset="-127"/>
              </a:rPr>
              <a:t>목성 자원에 투자하실 분들 계신가요</a:t>
            </a:r>
            <a:r>
              <a:rPr lang="en-US" altLang="ko-KR" sz="1200" dirty="0">
                <a:latin typeface="나눔스퀘어OTF" pitchFamily="34" charset="-127"/>
                <a:ea typeface="나눔스퀘어OTF" pitchFamily="34" charset="-127"/>
              </a:rPr>
              <a:t>?</a:t>
            </a:r>
            <a:endParaRPr lang="ko-KR" altLang="en-US" sz="12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76875" y="2495550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itchFamily="34" charset="-127"/>
                <a:ea typeface="나눔스퀘어OTF" pitchFamily="34" charset="-127"/>
              </a:rPr>
              <a:t>스마트 </a:t>
            </a:r>
            <a:r>
              <a:rPr lang="ko-KR" altLang="en-US" sz="1600" dirty="0" err="1">
                <a:latin typeface="나눔스퀘어OTF" pitchFamily="34" charset="-127"/>
                <a:ea typeface="나눔스퀘어OTF" pitchFamily="34" charset="-127"/>
              </a:rPr>
              <a:t>컨트랙트</a:t>
            </a:r>
            <a:endParaRPr lang="ko-KR" altLang="en-US" sz="16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3" name="모서리가 둥근 사각형 설명선 82"/>
          <p:cNvSpPr/>
          <p:nvPr/>
        </p:nvSpPr>
        <p:spPr>
          <a:xfrm>
            <a:off x="8934450" y="1704975"/>
            <a:ext cx="1485899" cy="371475"/>
          </a:xfrm>
          <a:prstGeom prst="wedgeRoundRectCallout">
            <a:avLst>
              <a:gd name="adj1" fmla="val 31242"/>
              <a:gd name="adj2" fmla="val 78918"/>
              <a:gd name="adj3" fmla="val 16667"/>
            </a:avLst>
          </a:prstGeom>
          <a:noFill/>
          <a:ln w="190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OTF" pitchFamily="34" charset="-127"/>
                <a:ea typeface="나눔스퀘어OTF" pitchFamily="34" charset="-127"/>
              </a:rPr>
              <a:t>오 괜찮은데</a:t>
            </a:r>
            <a:r>
              <a:rPr lang="en-US" altLang="ko-KR" sz="1200" dirty="0">
                <a:latin typeface="나눔스퀘어OTF" pitchFamily="34" charset="-127"/>
                <a:ea typeface="나눔스퀘어OTF" pitchFamily="34" charset="-127"/>
              </a:rPr>
              <a:t>?</a:t>
            </a:r>
            <a:endParaRPr lang="ko-KR" altLang="en-US" sz="12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6" name="모서리가 둥근 사각형 설명선 85"/>
          <p:cNvSpPr/>
          <p:nvPr/>
        </p:nvSpPr>
        <p:spPr>
          <a:xfrm>
            <a:off x="9401175" y="2895600"/>
            <a:ext cx="914399" cy="371475"/>
          </a:xfrm>
          <a:prstGeom prst="wedgeRoundRectCallout">
            <a:avLst>
              <a:gd name="adj1" fmla="val 31242"/>
              <a:gd name="adj2" fmla="val 78918"/>
              <a:gd name="adj3" fmla="val 16667"/>
            </a:avLst>
          </a:prstGeom>
          <a:noFill/>
          <a:ln w="190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OTF" pitchFamily="34" charset="-127"/>
                <a:ea typeface="나눔스퀘어OTF" pitchFamily="34" charset="-127"/>
              </a:rPr>
              <a:t>나도</a:t>
            </a:r>
            <a:endParaRPr lang="ko-KR" altLang="en-US" sz="12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7" name="모서리가 둥근 사각형 설명선 86"/>
          <p:cNvSpPr/>
          <p:nvPr/>
        </p:nvSpPr>
        <p:spPr>
          <a:xfrm>
            <a:off x="9382125" y="4133850"/>
            <a:ext cx="914399" cy="371475"/>
          </a:xfrm>
          <a:prstGeom prst="wedgeRoundRectCallout">
            <a:avLst>
              <a:gd name="adj1" fmla="val 31242"/>
              <a:gd name="adj2" fmla="val 78918"/>
              <a:gd name="adj3" fmla="val 16667"/>
            </a:avLst>
          </a:prstGeom>
          <a:noFill/>
          <a:ln w="190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OTF" pitchFamily="34" charset="-127"/>
                <a:ea typeface="나눔스퀘어OTF" pitchFamily="34" charset="-127"/>
              </a:rPr>
              <a:t>그럼 나도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057274" y="5638949"/>
            <a:ext cx="1023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성공시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해당기관은 동결된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이더리움을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돌려받으며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 성공여부는 투자자들의 투표를 통해 결정되며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투표는 보유한 토큰으로 진행됨</a:t>
            </a:r>
          </a:p>
        </p:txBody>
      </p:sp>
    </p:spTree>
    <p:extLst>
      <p:ext uri="{BB962C8B-B14F-4D97-AF65-F5344CB8AC3E}">
        <p14:creationId xmlns:p14="http://schemas.microsoft.com/office/powerpoint/2010/main" val="195992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6 7.40741E-7 C 0.03907 0.00371 0.07826 0.00741 0.12501 0.00972 C 0.17175 0.01204 0.22605 0.01297 0.28048 0.01389 " pathEditMode="relative" ptsTypes="aaA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03704E-6 C 0.06237 0.02962 0.12474 0.05925 0.17109 0.07916 C 0.21745 0.09907 0.24778 0.10925 0.27812 0.11944 " pathEditMode="relative" ptsTypes="aaA">
                                      <p:cBhvr>
                                        <p:cTn id="1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C 0.03008 0.07152 0.06016 0.14328 0.10625 0.18194 C 0.15235 0.2206 0.21446 0.22615 0.27657 0.23194 " pathEditMode="relative" ptsTypes="aaA"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3.33333E-6 C -0.07774 -0.06042 -0.15535 -0.12084 -0.25548 -0.10556 C -0.35561 -0.09028 -0.47826 0.00069 -0.60079 0.09166 " pathEditMode="relative" ptsTypes="aaA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3565 C -0.11158 0.01875 -0.22304 0.07337 -0.32604 0.05092 C -0.42916 0.0287 -0.52408 -0.07061 -0.61875 -0.16945 " pathEditMode="relative" rAng="0" ptsTypes="aaA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00" y="-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1319 C -0.07852 0.04004 -0.15677 0.06713 -0.25052 0.02986 C -0.34427 -0.00741 -0.45352 -0.10857 -0.5625 -0.20973 " pathEditMode="relative" rAng="0" ptsTypes="aaA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00" y="-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6" grpId="0" animBg="1"/>
      <p:bldP spid="8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개발 범위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169" y="1147530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투표 시스템</a:t>
            </a:r>
            <a:endParaRPr lang="en-US" altLang="ko-KR" sz="24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경매 시스템</a:t>
            </a:r>
            <a:endParaRPr lang="en-US" altLang="ko-KR" sz="24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 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ERC20 </a:t>
            </a:r>
            <a:r>
              <a:rPr lang="ko-KR" altLang="en-US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토큰 생성 </a:t>
            </a:r>
            <a:r>
              <a:rPr lang="en-US" altLang="ko-KR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(galaxy </a:t>
            </a:r>
            <a:r>
              <a:rPr lang="ko-KR" altLang="en-US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생성</a:t>
            </a:r>
            <a:r>
              <a:rPr lang="en-US" altLang="ko-KR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 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사용자 안드로이드 프론트</a:t>
            </a:r>
            <a:endParaRPr lang="en-US" altLang="ko-KR" sz="24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삼성 플랫폼 </a:t>
            </a:r>
            <a:r>
              <a:rPr lang="en-US" altLang="ko-KR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SDK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Solidity</a:t>
            </a:r>
          </a:p>
          <a:p>
            <a:endParaRPr lang="en-US" altLang="ko-KR" sz="24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" y="1227440"/>
            <a:ext cx="5219272" cy="1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415" y="461320"/>
            <a:ext cx="684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개발범위</a:t>
            </a:r>
          </a:p>
        </p:txBody>
      </p:sp>
    </p:spTree>
    <p:extLst>
      <p:ext uri="{BB962C8B-B14F-4D97-AF65-F5344CB8AC3E}">
        <p14:creationId xmlns:p14="http://schemas.microsoft.com/office/powerpoint/2010/main" val="2310228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0052" y="2399409"/>
            <a:ext cx="3764622" cy="1325563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거버넌스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등록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465798" y="3477480"/>
            <a:ext cx="7185991" cy="84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23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카드 3"/>
          <p:cNvSpPr/>
          <p:nvPr/>
        </p:nvSpPr>
        <p:spPr>
          <a:xfrm>
            <a:off x="3815099" y="2829031"/>
            <a:ext cx="706056" cy="925975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카드 4"/>
          <p:cNvSpPr/>
          <p:nvPr/>
        </p:nvSpPr>
        <p:spPr>
          <a:xfrm>
            <a:off x="6519716" y="1384125"/>
            <a:ext cx="706056" cy="925975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833672" y="2164498"/>
            <a:ext cx="1195998" cy="525638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순서도: 카드 8"/>
          <p:cNvSpPr/>
          <p:nvPr/>
        </p:nvSpPr>
        <p:spPr>
          <a:xfrm>
            <a:off x="6506800" y="4629292"/>
            <a:ext cx="706056" cy="925975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833672" y="3788766"/>
            <a:ext cx="1013750" cy="537111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1510" y="1652273"/>
            <a:ext cx="3067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{</a:t>
            </a:r>
          </a:p>
          <a:p>
            <a:r>
              <a:rPr lang="en-US" altLang="ko-KR">
                <a:solidFill>
                  <a:schemeClr val="bg1"/>
                </a:solidFill>
              </a:rPr>
              <a:t>  “co” : “1 zo”,</a:t>
            </a:r>
          </a:p>
          <a:p>
            <a:r>
              <a:rPr lang="en-US" altLang="ko-KR">
                <a:solidFill>
                  <a:schemeClr val="bg1"/>
                </a:solidFill>
              </a:rPr>
              <a:t>  “coInfo” : “handsome”, </a:t>
            </a:r>
          </a:p>
          <a:p>
            <a:r>
              <a:rPr lang="en-US" altLang="ko-KR">
                <a:solidFill>
                  <a:schemeClr val="bg1"/>
                </a:solidFill>
              </a:rPr>
              <a:t>}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510" y="4325877"/>
            <a:ext cx="3067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{</a:t>
            </a:r>
          </a:p>
          <a:p>
            <a:r>
              <a:rPr lang="en-US" altLang="ko-KR">
                <a:solidFill>
                  <a:schemeClr val="bg1"/>
                </a:solidFill>
              </a:rPr>
              <a:t>  “co” : “uniblock”,</a:t>
            </a:r>
          </a:p>
          <a:p>
            <a:r>
              <a:rPr lang="en-US" altLang="ko-KR">
                <a:solidFill>
                  <a:schemeClr val="bg1"/>
                </a:solidFill>
              </a:rPr>
              <a:t>  “coInfo” : “awful”, </a:t>
            </a:r>
          </a:p>
          <a:p>
            <a:r>
              <a:rPr lang="en-US" altLang="ko-KR">
                <a:solidFill>
                  <a:schemeClr val="bg1"/>
                </a:solidFill>
              </a:rPr>
              <a:t>}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9716" y="2320804"/>
            <a:ext cx="142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1 zo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2827" y="5555541"/>
            <a:ext cx="142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uniblock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9334" y="3797630"/>
            <a:ext cx="17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governance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858013" y="2921270"/>
            <a:ext cx="1505675" cy="281182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1999803" y="3693458"/>
            <a:ext cx="1342181" cy="322547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31038" y="2798656"/>
            <a:ext cx="7835852" cy="1485069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6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4" name="Picture 10" descr="https://42796r1ctbz645bo223zkcdl-wpengine.netdna-ssl.com/wp-content/uploads/2017/02/Cicero-Denounces-Catili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469295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51515" y="5169142"/>
            <a:ext cx="713894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인간은</a:t>
            </a:r>
            <a:r>
              <a:rPr lang="en-US" altLang="ko-KR" sz="3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36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무언가를 소유할 수 없으며</a:t>
            </a:r>
            <a:r>
              <a:rPr lang="en-US" altLang="ko-KR" sz="3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,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   </a:t>
            </a: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모든 소유권은 </a:t>
            </a:r>
            <a:r>
              <a:rPr lang="ko-KR" altLang="en-US" sz="36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신에</a:t>
            </a:r>
            <a:r>
              <a:rPr lang="ko-KR" altLang="en-US" sz="3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귀속되어 있다</a:t>
            </a:r>
            <a:r>
              <a:rPr lang="en-US" altLang="ko-KR" sz="3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911555" y="4877231"/>
            <a:ext cx="3900107" cy="343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hi-IN" altLang="ko-K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itchFamily="50" charset="-127"/>
                <a:ea typeface="inherit"/>
                <a:cs typeface="Arial Unicode MS" pitchFamily="50" charset="-127"/>
              </a:rPr>
              <a:t>मनुष्य कुछ अपना नहीं कर सकता,।</a:t>
            </a:r>
            <a:r>
              <a:rPr kumimoji="1" lang="hi-IN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  <a:cs typeface="Mangal"/>
              </a:rPr>
              <a:t> </a:t>
            </a:r>
            <a:endParaRPr kumimoji="1" lang="en-US" altLang="ko-K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96734" y="5734875"/>
            <a:ext cx="343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hi-IN" altLang="ko-KR" sz="2400" dirty="0">
                <a:solidFill>
                  <a:schemeClr val="bg1"/>
                </a:solidFill>
                <a:latin typeface="Arial Unicode MS" pitchFamily="50" charset="-127"/>
                <a:ea typeface="inherit"/>
                <a:cs typeface="Arial Unicode MS" pitchFamily="50" charset="-127"/>
              </a:rPr>
              <a:t>सभी स्वामित्व ईश्वर के हैं।</a:t>
            </a:r>
            <a:r>
              <a:rPr kumimoji="1" lang="hi-IN" altLang="ko-KR" sz="2400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 </a:t>
            </a:r>
            <a:endParaRPr kumimoji="1" lang="en-US" altLang="ko-KR" sz="2400" dirty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897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카드 4"/>
          <p:cNvSpPr/>
          <p:nvPr/>
        </p:nvSpPr>
        <p:spPr>
          <a:xfrm>
            <a:off x="3740095" y="1880236"/>
            <a:ext cx="706056" cy="925975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카드 8"/>
          <p:cNvSpPr/>
          <p:nvPr/>
        </p:nvSpPr>
        <p:spPr>
          <a:xfrm>
            <a:off x="3686083" y="4899375"/>
            <a:ext cx="706056" cy="925975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40095" y="2816915"/>
            <a:ext cx="142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1 zo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2110" y="5815350"/>
            <a:ext cx="142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uniblock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2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453"/>
          <a:stretch/>
        </p:blipFill>
        <p:spPr bwMode="auto">
          <a:xfrm>
            <a:off x="1235779" y="1869532"/>
            <a:ext cx="152105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320"/>
          <a:stretch/>
        </p:blipFill>
        <p:spPr bwMode="auto">
          <a:xfrm>
            <a:off x="1588791" y="2485736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1088611" y="3022713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 flipV="1">
            <a:off x="2453265" y="2787764"/>
            <a:ext cx="1023029" cy="6783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511761" y="3136060"/>
            <a:ext cx="1023029" cy="6783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612619" y="4473224"/>
            <a:ext cx="821312" cy="5248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511761" y="4820319"/>
            <a:ext cx="889931" cy="5349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709952" y="2448637"/>
            <a:ext cx="1985483" cy="13658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320"/>
          <a:stretch/>
        </p:blipFill>
        <p:spPr bwMode="auto">
          <a:xfrm>
            <a:off x="7946905" y="2531422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7446725" y="3068399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320"/>
          <a:stretch/>
        </p:blipFill>
        <p:spPr bwMode="auto">
          <a:xfrm>
            <a:off x="7505756" y="2205828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7005576" y="2742805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1718" y="4927997"/>
            <a:ext cx="4889323" cy="130473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95126" y="1449932"/>
            <a:ext cx="8200617" cy="2680971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434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60876" y="2399409"/>
            <a:ext cx="376462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 투표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465798" y="3477480"/>
            <a:ext cx="7185991" cy="84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2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D8B72F-3346-4D2F-BCCB-5EA8DD186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811" y="3507026"/>
            <a:ext cx="1342760" cy="1332418"/>
          </a:xfrm>
          <a:prstGeom prst="rect">
            <a:avLst/>
          </a:prstGeom>
          <a:effectLst/>
        </p:spPr>
      </p:pic>
      <p:pic>
        <p:nvPicPr>
          <p:cNvPr id="3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453"/>
          <a:stretch/>
        </p:blipFill>
        <p:spPr bwMode="auto">
          <a:xfrm>
            <a:off x="4667838" y="39426"/>
            <a:ext cx="152105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320"/>
          <a:stretch/>
        </p:blipFill>
        <p:spPr bwMode="auto">
          <a:xfrm>
            <a:off x="5020850" y="655630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4520670" y="1192607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3147473" y="2967101"/>
            <a:ext cx="1349828" cy="7257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307130" y="4173235"/>
            <a:ext cx="26498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검정색 경매 아이콘 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62" b="63383" l="78167" r="95167">
                        <a14:foregroundMark x1="84500" y1="51606" x2="84500" y2="51606"/>
                        <a14:backgroundMark x1="84667" y1="39615" x2="85667" y2="42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76" t="37260" r="6047" b="40991"/>
          <a:stretch/>
        </p:blipFill>
        <p:spPr bwMode="auto">
          <a:xfrm>
            <a:off x="5957001" y="3176279"/>
            <a:ext cx="1464152" cy="172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933"/>
          <a:stretch/>
        </p:blipFill>
        <p:spPr bwMode="auto">
          <a:xfrm>
            <a:off x="9414892" y="1664415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thereum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67" b="93667" l="10000" r="90000">
                        <a14:foregroundMark x1="37111" y1="68444" x2="36111" y2="68444"/>
                        <a14:foregroundMark x1="49222" y1="93667" x2="49222" y2="93667"/>
                        <a14:foregroundMark x1="49778" y1="7667" x2="49778" y2="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296" y="2537238"/>
            <a:ext cx="1278082" cy="12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933"/>
          <a:stretch/>
        </p:blipFill>
        <p:spPr bwMode="auto">
          <a:xfrm>
            <a:off x="8666862" y="5096728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ethereum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67" b="93667" l="10000" r="90000">
                        <a14:foregroundMark x1="37111" y1="68444" x2="36111" y2="68444"/>
                        <a14:foregroundMark x1="49222" y1="93667" x2="49222" y2="93667"/>
                        <a14:foregroundMark x1="49778" y1="7667" x2="49778" y2="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255" y="4038238"/>
            <a:ext cx="1278082" cy="12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99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447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/>
              <a:t>보안적 관점</a:t>
            </a:r>
          </a:p>
        </p:txBody>
      </p:sp>
      <p:pic>
        <p:nvPicPr>
          <p:cNvPr id="1030" name="Picture 6" descr="블록체인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42" y="2368508"/>
            <a:ext cx="2606495" cy="260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람 모양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65" b="96094" l="9961" r="89844">
                        <a14:backgroundMark x1="57227" y1="40625" x2="57227" y2="40625"/>
                        <a14:backgroundMark x1="57422" y1="43229" x2="57227" y2="55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" y="2565857"/>
            <a:ext cx="3235572" cy="22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thereum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67" b="93667" l="10000" r="90000">
                        <a14:foregroundMark x1="37111" y1="68444" x2="36111" y2="68444"/>
                        <a14:foregroundMark x1="49222" y1="93667" x2="49222" y2="93667"/>
                        <a14:foregroundMark x1="49778" y1="7667" x2="49778" y2="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608" y="3032714"/>
            <a:ext cx="1278082" cy="12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람 모양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75" y="1065822"/>
            <a:ext cx="1736915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사람 모양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25" y="406773"/>
            <a:ext cx="2615647" cy="19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사람 모양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72" y="4541244"/>
            <a:ext cx="2871467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6887" y="459143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</a:rPr>
              <a:t>!</a:t>
            </a:r>
            <a:endParaRPr lang="ko-KR" altLang="en-US" sz="80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9278" y="195772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</a:rPr>
              <a:t>!</a:t>
            </a:r>
            <a:endParaRPr lang="ko-KR" altLang="en-US" sz="8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48803" y="4301542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</a:rPr>
              <a:t>!</a:t>
            </a:r>
            <a:endParaRPr lang="ko-KR" altLang="en-US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68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0303" y="2680143"/>
            <a:ext cx="5022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>
                <a:solidFill>
                  <a:schemeClr val="bg1"/>
                </a:solidFill>
              </a:rPr>
              <a:t>H(      )</a:t>
            </a:r>
            <a:endParaRPr lang="ko-KR" altLang="en-US" sz="8800" b="1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447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/>
              <a:t>보안적 관점</a:t>
            </a:r>
          </a:p>
        </p:txBody>
      </p:sp>
      <p:grpSp>
        <p:nvGrpSpPr>
          <p:cNvPr id="4" name="그룹 6"/>
          <p:cNvGrpSpPr/>
          <p:nvPr/>
        </p:nvGrpSpPr>
        <p:grpSpPr>
          <a:xfrm rot="866782">
            <a:off x="4646670" y="3050707"/>
            <a:ext cx="467697" cy="873888"/>
            <a:chOff x="5143500" y="5162550"/>
            <a:chExt cx="666750" cy="1257300"/>
          </a:xfrm>
        </p:grpSpPr>
        <p:sp>
          <p:nvSpPr>
            <p:cNvPr id="8" name="타원 7"/>
            <p:cNvSpPr/>
            <p:nvPr/>
          </p:nvSpPr>
          <p:spPr>
            <a:xfrm>
              <a:off x="5143500" y="5162550"/>
              <a:ext cx="657225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333999" y="5324474"/>
              <a:ext cx="295275" cy="2952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53050" y="5648326"/>
              <a:ext cx="209551" cy="771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34025" y="5991225"/>
              <a:ext cx="276225" cy="142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34025" y="6219825"/>
              <a:ext cx="276225" cy="142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0" name="Picture 6" descr="블록체인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96" y="2306864"/>
            <a:ext cx="2606495" cy="260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람 모양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65" b="96094" l="9961" r="89844">
                        <a14:backgroundMark x1="57227" y1="40625" x2="57227" y2="40625"/>
                        <a14:backgroundMark x1="57422" y1="43229" x2="57227" y2="55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94" y="2504213"/>
            <a:ext cx="3235572" cy="22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thereum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67" b="93667" l="10000" r="90000">
                        <a14:foregroundMark x1="37111" y1="68444" x2="36111" y2="68444"/>
                        <a14:foregroundMark x1="49222" y1="93667" x2="49222" y2="93667"/>
                        <a14:foregroundMark x1="49778" y1="7667" x2="49778" y2="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397" y="2848611"/>
            <a:ext cx="1278082" cy="12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람 모양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29" y="1004178"/>
            <a:ext cx="1736915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사람 모양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479" y="345129"/>
            <a:ext cx="2615647" cy="19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사람 모양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18" y="4479600"/>
            <a:ext cx="2871467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십자형 2"/>
          <p:cNvSpPr/>
          <p:nvPr/>
        </p:nvSpPr>
        <p:spPr>
          <a:xfrm>
            <a:off x="5355015" y="3147290"/>
            <a:ext cx="680724" cy="680724"/>
          </a:xfrm>
          <a:prstGeom prst="plus">
            <a:avLst>
              <a:gd name="adj" fmla="val 410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05181" y="408987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</a:rPr>
              <a:t>?</a:t>
            </a:r>
            <a:endParaRPr lang="ko-KR" altLang="en-US" sz="80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45548" y="15215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</a:rPr>
              <a:t>?</a:t>
            </a:r>
            <a:endParaRPr lang="ko-KR" altLang="en-US" sz="8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8215" y="4077954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</a:rPr>
              <a:t>?</a:t>
            </a:r>
            <a:endParaRPr lang="ko-KR" altLang="en-US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443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블록체인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716" y="2666454"/>
            <a:ext cx="2606495" cy="260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람 모양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65" b="96094" l="9961" r="89844">
                        <a14:backgroundMark x1="57227" y1="40625" x2="57227" y2="40625"/>
                        <a14:backgroundMark x1="57422" y1="43229" x2="57227" y2="55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80" r="29422"/>
          <a:stretch/>
        </p:blipFill>
        <p:spPr bwMode="auto">
          <a:xfrm>
            <a:off x="1227442" y="2863803"/>
            <a:ext cx="1342664" cy="22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3"/>
          <p:cNvGrpSpPr/>
          <p:nvPr/>
        </p:nvGrpSpPr>
        <p:grpSpPr>
          <a:xfrm>
            <a:off x="6771715" y="1323018"/>
            <a:ext cx="3425142" cy="1038390"/>
            <a:chOff x="2880987" y="2413019"/>
            <a:chExt cx="5022273" cy="1446550"/>
          </a:xfrm>
        </p:grpSpPr>
        <p:sp>
          <p:nvSpPr>
            <p:cNvPr id="5" name="TextBox 4"/>
            <p:cNvSpPr txBox="1"/>
            <p:nvPr/>
          </p:nvSpPr>
          <p:spPr>
            <a:xfrm>
              <a:off x="2880987" y="2413019"/>
              <a:ext cx="50222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>
                  <a:solidFill>
                    <a:schemeClr val="bg1"/>
                  </a:solidFill>
                </a:rPr>
                <a:t>H(      )</a:t>
              </a:r>
              <a:endParaRPr lang="ko-KR" altLang="en-US" sz="6000" b="1">
                <a:solidFill>
                  <a:schemeClr val="bg1"/>
                </a:solidFill>
              </a:endParaRPr>
            </a:p>
          </p:txBody>
        </p:sp>
        <p:grpSp>
          <p:nvGrpSpPr>
            <p:cNvPr id="4" name="그룹 6"/>
            <p:cNvGrpSpPr/>
            <p:nvPr/>
          </p:nvGrpSpPr>
          <p:grpSpPr>
            <a:xfrm rot="866782">
              <a:off x="4297354" y="2783583"/>
              <a:ext cx="467697" cy="873888"/>
              <a:chOff x="5143500" y="5162550"/>
              <a:chExt cx="666750" cy="12573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5143500" y="5162550"/>
                <a:ext cx="657225" cy="609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333999" y="5324474"/>
                <a:ext cx="295275" cy="2952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5353050" y="5648326"/>
                <a:ext cx="209551" cy="7715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534025" y="5991225"/>
                <a:ext cx="276225" cy="142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534025" y="6219825"/>
                <a:ext cx="276225" cy="142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8" name="Picture 4" descr="ethereum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67" b="93667" l="10000" r="90000">
                          <a14:foregroundMark x1="37111" y1="68444" x2="36111" y2="68444"/>
                          <a14:foregroundMark x1="49222" y1="93667" x2="49222" y2="93667"/>
                          <a14:foregroundMark x1="49778" y1="7667" x2="49778" y2="7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7081" y="2581487"/>
              <a:ext cx="1278082" cy="127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십자형 2"/>
            <p:cNvSpPr/>
            <p:nvPr/>
          </p:nvSpPr>
          <p:spPr>
            <a:xfrm>
              <a:off x="5005699" y="2880166"/>
              <a:ext cx="680724" cy="680724"/>
            </a:xfrm>
            <a:prstGeom prst="plus">
              <a:avLst>
                <a:gd name="adj" fmla="val 410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33"/>
          <p:cNvGrpSpPr/>
          <p:nvPr/>
        </p:nvGrpSpPr>
        <p:grpSpPr>
          <a:xfrm rot="866782">
            <a:off x="3917544" y="3500775"/>
            <a:ext cx="318965" cy="627311"/>
            <a:chOff x="5143500" y="5162550"/>
            <a:chExt cx="666750" cy="1257300"/>
          </a:xfrm>
        </p:grpSpPr>
        <p:sp>
          <p:nvSpPr>
            <p:cNvPr id="37" name="타원 36"/>
            <p:cNvSpPr/>
            <p:nvPr/>
          </p:nvSpPr>
          <p:spPr>
            <a:xfrm>
              <a:off x="5143500" y="5162550"/>
              <a:ext cx="657225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5333999" y="5324474"/>
              <a:ext cx="295275" cy="2952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353050" y="5648326"/>
              <a:ext cx="209551" cy="771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534025" y="5991225"/>
              <a:ext cx="276225" cy="142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534025" y="6219825"/>
              <a:ext cx="276225" cy="142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Picture 4" descr="ethereum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67" b="93667" l="10000" r="90000">
                        <a14:foregroundMark x1="37111" y1="68444" x2="36111" y2="68444"/>
                        <a14:foregroundMark x1="49222" y1="93667" x2="49222" y2="93667"/>
                        <a14:foregroundMark x1="49778" y1="7667" x2="49778" y2="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46" y="3355703"/>
            <a:ext cx="871640" cy="9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오른쪽 화살표 13"/>
          <p:cNvSpPr/>
          <p:nvPr/>
        </p:nvSpPr>
        <p:spPr>
          <a:xfrm rot="20633359">
            <a:off x="4766720" y="2789006"/>
            <a:ext cx="3013708" cy="35845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04949" y="3059047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chemeClr val="bg1"/>
                </a:solidFill>
              </a:rPr>
              <a:t>!</a:t>
            </a:r>
            <a:endParaRPr lang="ko-KR" altLang="en-US" sz="9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242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D8B72F-3346-4D2F-BCCB-5EA8DD186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565" y="3178258"/>
            <a:ext cx="1342760" cy="1332418"/>
          </a:xfrm>
          <a:prstGeom prst="rect">
            <a:avLst/>
          </a:prstGeom>
          <a:effectLst/>
        </p:spPr>
      </p:pic>
      <p:pic>
        <p:nvPicPr>
          <p:cNvPr id="3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453"/>
          <a:stretch/>
        </p:blipFill>
        <p:spPr bwMode="auto">
          <a:xfrm>
            <a:off x="4821958" y="173000"/>
            <a:ext cx="152105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320"/>
          <a:stretch/>
        </p:blipFill>
        <p:spPr bwMode="auto">
          <a:xfrm>
            <a:off x="5236604" y="326862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4736424" y="863839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3363227" y="2638333"/>
            <a:ext cx="1349828" cy="7257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522884" y="3844467"/>
            <a:ext cx="26498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검정색 경매 아이콘 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62" b="63383" l="78167" r="95167">
                        <a14:foregroundMark x1="84500" y1="51606" x2="84500" y2="51606"/>
                        <a14:backgroundMark x1="84667" y1="39615" x2="85667" y2="42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76" t="37260" r="6047" b="40991"/>
          <a:stretch/>
        </p:blipFill>
        <p:spPr bwMode="auto">
          <a:xfrm>
            <a:off x="6172755" y="2847511"/>
            <a:ext cx="1464152" cy="172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933"/>
          <a:stretch/>
        </p:blipFill>
        <p:spPr bwMode="auto">
          <a:xfrm>
            <a:off x="9630646" y="1335647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933"/>
          <a:stretch/>
        </p:blipFill>
        <p:spPr bwMode="auto">
          <a:xfrm>
            <a:off x="8882616" y="4767960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0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1204 L 0.54739 0.23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1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72518" y="2399409"/>
            <a:ext cx="3764622" cy="1325563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크라우드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펀딩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465798" y="3477480"/>
            <a:ext cx="7185991" cy="84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23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D8B72F-3346-4D2F-BCCB-5EA8DD186F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2709" y="1788487"/>
            <a:ext cx="2022248" cy="2006672"/>
          </a:xfrm>
          <a:prstGeom prst="rect">
            <a:avLst/>
          </a:prstGeom>
          <a:effectLst/>
        </p:spPr>
      </p:pic>
      <p:sp>
        <p:nvSpPr>
          <p:cNvPr id="4" name="직사각형 3"/>
          <p:cNvSpPr/>
          <p:nvPr/>
        </p:nvSpPr>
        <p:spPr>
          <a:xfrm>
            <a:off x="5050972" y="2133933"/>
            <a:ext cx="2336801" cy="522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65486" y="2881419"/>
            <a:ext cx="2336801" cy="522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카드 5"/>
          <p:cNvSpPr/>
          <p:nvPr/>
        </p:nvSpPr>
        <p:spPr>
          <a:xfrm>
            <a:off x="8813293" y="1713555"/>
            <a:ext cx="1570623" cy="2059834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b="1"/>
              <a:t>ERC20</a:t>
            </a:r>
            <a:endParaRPr lang="ko-KR" altLang="en-US" sz="3200" b="1"/>
          </a:p>
        </p:txBody>
      </p:sp>
      <p:sp>
        <p:nvSpPr>
          <p:cNvPr id="7" name="TextBox 6"/>
          <p:cNvSpPr txBox="1"/>
          <p:nvPr/>
        </p:nvSpPr>
        <p:spPr>
          <a:xfrm>
            <a:off x="2189314" y="4654648"/>
            <a:ext cx="10526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행성의 소유 기대권 </a:t>
            </a:r>
            <a:r>
              <a:rPr lang="en-US" altLang="ko-KR" sz="3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== ERC20 </a:t>
            </a:r>
            <a:r>
              <a:rPr lang="ko-KR" altLang="en-US" sz="36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컨트랙트</a:t>
            </a:r>
            <a:endParaRPr lang="ko-KR" altLang="en-US" sz="36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" name="순서도: 카드 7"/>
          <p:cNvSpPr/>
          <p:nvPr/>
        </p:nvSpPr>
        <p:spPr>
          <a:xfrm>
            <a:off x="8813293" y="1735325"/>
            <a:ext cx="1570623" cy="2059834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b="1"/>
              <a:t>ERC20</a:t>
            </a:r>
            <a:endParaRPr lang="ko-KR" altLang="en-US" sz="3200" b="1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2497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D8B72F-3346-4D2F-BCCB-5EA8DD186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043" y="3661136"/>
            <a:ext cx="1342760" cy="1332418"/>
          </a:xfrm>
          <a:prstGeom prst="rect">
            <a:avLst/>
          </a:prstGeom>
          <a:effectLst/>
        </p:spPr>
      </p:pic>
      <p:pic>
        <p:nvPicPr>
          <p:cNvPr id="3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453"/>
          <a:stretch/>
        </p:blipFill>
        <p:spPr bwMode="auto">
          <a:xfrm>
            <a:off x="4339070" y="193536"/>
            <a:ext cx="152105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320"/>
          <a:stretch/>
        </p:blipFill>
        <p:spPr bwMode="auto">
          <a:xfrm>
            <a:off x="4692082" y="809740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4191902" y="1346717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2818705" y="3121211"/>
            <a:ext cx="1349828" cy="7257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78362" y="4327345"/>
            <a:ext cx="26498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검정색 경매 아이콘 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62" b="63383" l="78167" r="95167">
                        <a14:foregroundMark x1="84500" y1="51606" x2="84500" y2="51606"/>
                        <a14:backgroundMark x1="84667" y1="39615" x2="85667" y2="42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76" t="37260" r="6047" b="40991"/>
          <a:stretch/>
        </p:blipFill>
        <p:spPr bwMode="auto">
          <a:xfrm>
            <a:off x="5628233" y="3330389"/>
            <a:ext cx="1464152" cy="172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933"/>
          <a:stretch/>
        </p:blipFill>
        <p:spPr bwMode="auto">
          <a:xfrm>
            <a:off x="9086124" y="1818525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933"/>
          <a:stretch/>
        </p:blipFill>
        <p:spPr bwMode="auto">
          <a:xfrm>
            <a:off x="8338094" y="5250838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순서도: 카드 10"/>
          <p:cNvSpPr/>
          <p:nvPr/>
        </p:nvSpPr>
        <p:spPr>
          <a:xfrm>
            <a:off x="9742256" y="4375701"/>
            <a:ext cx="1034875" cy="1357213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ERC20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0292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1204 L 0.54739 0.23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1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198165"/>
            <a:ext cx="12192000" cy="12324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0C554C-849F-424E-BE53-D5A15BC353A9}"/>
              </a:ext>
            </a:extLst>
          </p:cNvPr>
          <p:cNvSpPr txBox="1"/>
          <p:nvPr/>
        </p:nvSpPr>
        <p:spPr>
          <a:xfrm>
            <a:off x="1774834" y="554535"/>
            <a:ext cx="8673944" cy="4206126"/>
          </a:xfrm>
          <a:prstGeom prst="rect">
            <a:avLst/>
          </a:prstGeom>
          <a:solidFill>
            <a:srgbClr val="977A6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    </a:t>
            </a:r>
            <a:endParaRPr lang="en-US" altLang="ko-KR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현대 사회에서의 지적 재산권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6C531-85C1-4A5E-A7F7-48E05DFC0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6A9A65C-9D2C-4E32-BD7E-CE94E07BE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5D0EA8C-8622-4515-BF59-8395E5ACB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A7682-92BE-4944-8E05-DC3C08BC234E}"/>
              </a:ext>
            </a:extLst>
          </p:cNvPr>
          <p:cNvSpPr txBox="1"/>
          <p:nvPr/>
        </p:nvSpPr>
        <p:spPr>
          <a:xfrm>
            <a:off x="1890090" y="5441191"/>
            <a:ext cx="85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사회 구성원의 인식변화와 사회 고도화를 통해 합의를 통해</a:t>
            </a:r>
            <a:endParaRPr lang="en-US" altLang="ko-KR" sz="2400" dirty="0"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소유권 범위 변화가능성이 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495E7-A01E-4A26-AE51-C19E3C12DEEC}"/>
              </a:ext>
            </a:extLst>
          </p:cNvPr>
          <p:cNvSpPr txBox="1"/>
          <p:nvPr/>
        </p:nvSpPr>
        <p:spPr>
          <a:xfrm>
            <a:off x="2532554" y="1360905"/>
            <a:ext cx="7237926" cy="28982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중세 봉건 사회에서의 분할 소유권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A9BCFD-9669-49CE-B94E-B89D532BFD69}"/>
              </a:ext>
            </a:extLst>
          </p:cNvPr>
          <p:cNvSpPr txBox="1"/>
          <p:nvPr/>
        </p:nvSpPr>
        <p:spPr>
          <a:xfrm>
            <a:off x="3283764" y="2157961"/>
            <a:ext cx="5735505" cy="1687131"/>
          </a:xfrm>
          <a:prstGeom prst="rect">
            <a:avLst/>
          </a:prstGeom>
          <a:solidFill>
            <a:srgbClr val="E5DEC7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고대 로마 토지 소유권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4447D9-37F6-4B10-AEF7-E48C084C1324}"/>
              </a:ext>
            </a:extLst>
          </p:cNvPr>
          <p:cNvSpPr txBox="1"/>
          <p:nvPr/>
        </p:nvSpPr>
        <p:spPr>
          <a:xfrm>
            <a:off x="4107416" y="2803464"/>
            <a:ext cx="4366389" cy="584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    </a:t>
            </a:r>
            <a:endParaRPr lang="en-US" altLang="ko-KR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모든 소유권은 신에게 귀속</a:t>
            </a:r>
          </a:p>
        </p:txBody>
      </p:sp>
    </p:spTree>
    <p:extLst>
      <p:ext uri="{BB962C8B-B14F-4D97-AF65-F5344CB8AC3E}">
        <p14:creationId xmlns:p14="http://schemas.microsoft.com/office/powerpoint/2010/main" val="428990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19" grpId="0"/>
      <p:bldP spid="23" grpId="0" animBg="1"/>
      <p:bldP spid="22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328" y="1367459"/>
            <a:ext cx="10873164" cy="3383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8671" y="5290744"/>
            <a:ext cx="811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Galaxy </a:t>
            </a:r>
            <a:r>
              <a:rPr lang="ko-KR" altLang="en-US" sz="2800" dirty="0" err="1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컨트랙트는</a:t>
            </a:r>
            <a:r>
              <a:rPr lang="ko-KR" altLang="en-US" sz="28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8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ERC20 </a:t>
            </a:r>
            <a:r>
              <a:rPr lang="ko-KR" altLang="en-US" sz="28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표준을 준수하는 </a:t>
            </a:r>
            <a:r>
              <a:rPr lang="ko-KR" altLang="en-US" sz="2800" dirty="0" err="1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컨트랙트</a:t>
            </a:r>
            <a:endParaRPr lang="ko-KR" altLang="en-US" sz="2800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30354" y="536713"/>
            <a:ext cx="9362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Galaxy </a:t>
            </a:r>
            <a:r>
              <a:rPr lang="ko-KR" altLang="en-US" sz="28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컨트랙트에</a:t>
            </a:r>
            <a:r>
              <a:rPr lang="en-US" altLang="ko-KR" sz="28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이더를</a:t>
            </a:r>
            <a:r>
              <a:rPr lang="ko-KR" altLang="en-US" sz="28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동결시켜 놓는다</a:t>
            </a:r>
          </a:p>
        </p:txBody>
      </p:sp>
    </p:spTree>
    <p:extLst>
      <p:ext uri="{BB962C8B-B14F-4D97-AF65-F5344CB8AC3E}">
        <p14:creationId xmlns:p14="http://schemas.microsoft.com/office/powerpoint/2010/main" val="3058447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3471" y="1436574"/>
            <a:ext cx="8465057" cy="2539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3471" y="4671830"/>
            <a:ext cx="9740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테스트용 코드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.</a:t>
            </a:r>
          </a:p>
          <a:p>
            <a:r>
              <a:rPr lang="ko-KR" altLang="en-US" sz="2400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이더에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따라 일정 비율로 토큰을 생성해 준다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. </a:t>
            </a:r>
            <a:endParaRPr lang="ko-KR" altLang="en-US" sz="2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677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4300" y="2399409"/>
            <a:ext cx="3764622" cy="1325563"/>
          </a:xfrm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시연 영상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465798" y="3477480"/>
            <a:ext cx="7185991" cy="84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23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77787" y="327967"/>
            <a:ext cx="5237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수익 모델</a:t>
            </a:r>
            <a:endParaRPr lang="ko-KR" altLang="en-US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3C831-B36B-4FEE-AF31-53BEB6235A47}"/>
              </a:ext>
            </a:extLst>
          </p:cNvPr>
          <p:cNvSpPr txBox="1"/>
          <p:nvPr/>
        </p:nvSpPr>
        <p:spPr>
          <a:xfrm>
            <a:off x="277787" y="1570616"/>
            <a:ext cx="9296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모든 거래 발생 시 </a:t>
            </a:r>
            <a:endParaRPr lang="en-US" altLang="ko-KR" sz="36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ko-KR" altLang="en-US" sz="3600" dirty="0">
                <a:solidFill>
                  <a:schemeClr val="bg1"/>
                </a:solidFill>
              </a:rPr>
              <a:t>수수료를 통한 이익 창출</a:t>
            </a:r>
          </a:p>
        </p:txBody>
      </p:sp>
    </p:spTree>
    <p:extLst>
      <p:ext uri="{BB962C8B-B14F-4D97-AF65-F5344CB8AC3E}">
        <p14:creationId xmlns:p14="http://schemas.microsoft.com/office/powerpoint/2010/main" val="282303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71476" y="2362200"/>
            <a:ext cx="11563350" cy="210502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090574" y="2796484"/>
            <a:ext cx="79191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" pitchFamily="34" charset="-127"/>
                <a:ea typeface="나눔스퀘어OTF" pitchFamily="34" charset="-127"/>
              </a:rPr>
              <a:t>민법 제 </a:t>
            </a:r>
            <a:r>
              <a:rPr lang="en-US" altLang="ko-KR" sz="2000" dirty="0">
                <a:latin typeface="나눔스퀘어OTF" pitchFamily="34" charset="-127"/>
                <a:ea typeface="나눔스퀘어OTF" pitchFamily="34" charset="-127"/>
              </a:rPr>
              <a:t>98</a:t>
            </a:r>
            <a:r>
              <a:rPr lang="ko-KR" altLang="en-US" sz="2000" dirty="0">
                <a:latin typeface="나눔스퀘어OTF" pitchFamily="34" charset="-127"/>
                <a:ea typeface="나눔스퀘어OTF" pitchFamily="34" charset="-127"/>
              </a:rPr>
              <a:t>조 </a:t>
            </a:r>
            <a:endParaRPr lang="en-US" altLang="ko-KR" sz="2000" dirty="0">
              <a:latin typeface="나눔스퀘어OTF" pitchFamily="34" charset="-127"/>
              <a:ea typeface="나눔스퀘어OTF" pitchFamily="34" charset="-127"/>
            </a:endParaRPr>
          </a:p>
          <a:p>
            <a:r>
              <a:rPr lang="en-US" altLang="ko-KR" sz="600" dirty="0">
                <a:latin typeface="나눔스퀘어OTF" pitchFamily="34" charset="-127"/>
                <a:ea typeface="나눔스퀘어OTF" pitchFamily="34" charset="-127"/>
              </a:rPr>
              <a:t>    </a:t>
            </a:r>
            <a:endParaRPr lang="en-US" altLang="ko-KR" sz="2000" dirty="0"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dirty="0">
              <a:latin typeface="나눔스퀘어OTF" pitchFamily="34" charset="-127"/>
              <a:ea typeface="나눔스퀘어OTF" pitchFamily="34" charset="-127"/>
            </a:endParaRPr>
          </a:p>
          <a:p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물건의 정의</a:t>
            </a: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)</a:t>
            </a:r>
          </a:p>
          <a:p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본법에서 물건이라 함은 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유체물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및 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전기 기타 관리할 수 있는 자연력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을 말한다</a:t>
            </a: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. </a:t>
            </a:r>
            <a:endParaRPr lang="ko-KR" altLang="en-US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01732" y="2587763"/>
            <a:ext cx="7812156" cy="1689652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30939" y="3213928"/>
            <a:ext cx="7563679" cy="496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09E648-4D3B-49C2-BB48-90331BFEEB57}"/>
              </a:ext>
            </a:extLst>
          </p:cNvPr>
          <p:cNvSpPr/>
          <p:nvPr/>
        </p:nvSpPr>
        <p:spPr>
          <a:xfrm>
            <a:off x="601937" y="3137728"/>
            <a:ext cx="46221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</a:rPr>
              <a:t>소유물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</a:rPr>
              <a:t>所有物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</a:rPr>
              <a:t>) ?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99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5726E2-D773-4BEF-B294-175883B2B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4562475"/>
            <a:ext cx="12192000" cy="166687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93815" y="4931232"/>
            <a:ext cx="60532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만약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행성이 소유물이 된다면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</a:p>
          <a:p>
            <a:pPr algn="r"/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누가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이 소유권을 공증하여야 할까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08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asdf.jpg"/>
          <p:cNvPicPr>
            <a:picLocks noChangeAspect="1"/>
          </p:cNvPicPr>
          <p:nvPr/>
        </p:nvPicPr>
        <p:blipFill>
          <a:blip r:embed="rId3" cstate="print"/>
          <a:srcRect r="969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962025"/>
            <a:ext cx="12192000" cy="2552700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DDEFA-AD58-447A-AF33-330556F6ACBF}"/>
              </a:ext>
            </a:extLst>
          </p:cNvPr>
          <p:cNvSpPr txBox="1"/>
          <p:nvPr/>
        </p:nvSpPr>
        <p:spPr>
          <a:xfrm>
            <a:off x="1353314" y="2236138"/>
            <a:ext cx="9845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달과 기타 천체를 포함한 외기권의 탐색과 이용은 그들의 경제적 또는 과학적 발달의 정도에 관계없이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fontAlgn="base"/>
            <a:r>
              <a:rPr lang="ko-KR" altLang="en-US" b="1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모든 국가의 이익을 위하여 수행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되어야 하며 </a:t>
            </a:r>
            <a:r>
              <a:rPr lang="ko-KR" altLang="en-US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모든 인류의 활동 범위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이어야 한다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C38BE-A3D9-4236-96F3-51A0A8477CD2}"/>
              </a:ext>
            </a:extLst>
          </p:cNvPr>
          <p:cNvSpPr txBox="1"/>
          <p:nvPr/>
        </p:nvSpPr>
        <p:spPr>
          <a:xfrm>
            <a:off x="4542928" y="1258131"/>
            <a:ext cx="364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행성은 공동 유산이다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66B31-E054-4580-9987-629EAE80483D}"/>
              </a:ext>
            </a:extLst>
          </p:cNvPr>
          <p:cNvSpPr txBox="1"/>
          <p:nvPr/>
        </p:nvSpPr>
        <p:spPr>
          <a:xfrm>
            <a:off x="8418578" y="3022600"/>
            <a:ext cx="277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- UN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우주 조약 제 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조 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-</a:t>
            </a:r>
            <a:endParaRPr lang="ko-KR" altLang="en-US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48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98574" y="344141"/>
            <a:ext cx="8693425" cy="4056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ED00A-6234-4D1E-A35C-8370CB23CA13}"/>
              </a:ext>
            </a:extLst>
          </p:cNvPr>
          <p:cNvSpPr txBox="1"/>
          <p:nvPr/>
        </p:nvSpPr>
        <p:spPr>
          <a:xfrm>
            <a:off x="3786409" y="1864211"/>
            <a:ext cx="808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“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공유 자원의 문제는 국가나 시장이 해결하는 것이 당연한 것이 아니라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, </a:t>
            </a:r>
          </a:p>
          <a:p>
            <a:r>
              <a:rPr lang="ko-KR" altLang="en-US" sz="2000" b="1" dirty="0">
                <a:latin typeface="나눔스퀘어" pitchFamily="50" charset="-127"/>
                <a:ea typeface="나눔스퀘어" pitchFamily="50" charset="-127"/>
              </a:rPr>
              <a:t>                                                     제</a:t>
            </a:r>
            <a:r>
              <a:rPr lang="en-US" altLang="ko-KR" sz="2000" b="1" dirty="0">
                <a:latin typeface="나눔스퀘어" pitchFamily="50" charset="-127"/>
                <a:ea typeface="나눔스퀘어" pitchFamily="50" charset="-127"/>
              </a:rPr>
              <a:t>3</a:t>
            </a:r>
            <a:r>
              <a:rPr lang="ko-KR" altLang="en-US" sz="2000" b="1" dirty="0">
                <a:latin typeface="나눔스퀘어" pitchFamily="50" charset="-127"/>
                <a:ea typeface="나눔스퀘어" pitchFamily="50" charset="-127"/>
              </a:rPr>
              <a:t>의 방안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으로 자체적으로 해결할 수 있다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”</a:t>
            </a:r>
          </a:p>
          <a:p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400" dirty="0">
              <a:latin typeface="나눔스퀘어" pitchFamily="50" charset="-127"/>
              <a:ea typeface="나눔스퀘어" pitchFamily="50" charset="-127"/>
            </a:endParaRPr>
          </a:p>
          <a:p>
            <a:pPr algn="r"/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노벨 경제학 수상자 </a:t>
            </a:r>
            <a:r>
              <a:rPr lang="ko-KR" altLang="en-US" sz="1600" dirty="0" err="1">
                <a:latin typeface="나눔스퀘어" pitchFamily="50" charset="-127"/>
                <a:ea typeface="나눔스퀘어" pitchFamily="50" charset="-127"/>
              </a:rPr>
              <a:t>엘리너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dirty="0" err="1">
                <a:latin typeface="나눔스퀘어" pitchFamily="50" charset="-127"/>
                <a:ea typeface="나눔스퀘어" pitchFamily="50" charset="-127"/>
              </a:rPr>
              <a:t>오스트름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[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공유의 비극을 넘어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] 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중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10425" y="2305050"/>
            <a:ext cx="1200150" cy="200025"/>
          </a:xfrm>
          <a:prstGeom prst="roundRect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 descr="Image result for elinor ostrom"/>
          <p:cNvPicPr>
            <a:picLocks noChangeAspect="1" noChangeArrowheads="1"/>
          </p:cNvPicPr>
          <p:nvPr/>
        </p:nvPicPr>
        <p:blipFill>
          <a:blip r:embed="rId3" cstate="print"/>
          <a:srcRect b="13946"/>
          <a:stretch>
            <a:fillRect/>
          </a:stretch>
        </p:blipFill>
        <p:spPr bwMode="auto">
          <a:xfrm>
            <a:off x="0" y="334204"/>
            <a:ext cx="3170583" cy="4056821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9A06C0-6A05-45D7-B7DB-61BEB2DEE330}"/>
              </a:ext>
            </a:extLst>
          </p:cNvPr>
          <p:cNvSpPr txBox="1"/>
          <p:nvPr/>
        </p:nvSpPr>
        <p:spPr>
          <a:xfrm>
            <a:off x="4977916" y="5033141"/>
            <a:ext cx="4841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OTF" pitchFamily="34" charset="-127"/>
                <a:ea typeface="나눔스퀘어OTF" pitchFamily="34" charset="-127"/>
              </a:rPr>
              <a:t>공증을 해주는 주체가 없이 </a:t>
            </a:r>
            <a:endParaRPr lang="en-US" altLang="ko-KR" sz="2400" b="1" dirty="0"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sz="2400" b="1" dirty="0">
                <a:latin typeface="나눔스퀘어OTF" pitchFamily="34" charset="-127"/>
                <a:ea typeface="나눔스퀘어OTF" pitchFamily="34" charset="-127"/>
              </a:rPr>
              <a:t>지구인 전체 네트워크가 공증을 한다면</a:t>
            </a:r>
            <a:r>
              <a:rPr lang="en-US" altLang="ko-KR" sz="2400" b="1" dirty="0">
                <a:latin typeface="나눔스퀘어OTF" pitchFamily="34" charset="-127"/>
                <a:ea typeface="나눔스퀘어OTF" pitchFamily="34" charset="-127"/>
              </a:rPr>
              <a:t>?</a:t>
            </a:r>
            <a:endParaRPr lang="ko-KR" altLang="en-US" sz="2400" b="1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2250" y="5343525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제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의 방안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?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14600" y="4914900"/>
            <a:ext cx="7515225" cy="132397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4781550" y="5086350"/>
            <a:ext cx="0" cy="10096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53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98574" y="487016"/>
            <a:ext cx="8693425" cy="43533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ED00A-6234-4D1E-A35C-8370CB23CA13}"/>
              </a:ext>
            </a:extLst>
          </p:cNvPr>
          <p:cNvSpPr txBox="1"/>
          <p:nvPr/>
        </p:nvSpPr>
        <p:spPr>
          <a:xfrm>
            <a:off x="3786409" y="2007086"/>
            <a:ext cx="808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“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공유 자원의 문제는 국가나 시장이 해결하는 것이 당연한 것이 아니라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, </a:t>
            </a:r>
          </a:p>
          <a:p>
            <a:r>
              <a:rPr lang="ko-KR" altLang="en-US" sz="2000" b="1" dirty="0">
                <a:latin typeface="나눔스퀘어" pitchFamily="50" charset="-127"/>
                <a:ea typeface="나눔스퀘어" pitchFamily="50" charset="-127"/>
              </a:rPr>
              <a:t>                                                     제</a:t>
            </a:r>
            <a:r>
              <a:rPr lang="en-US" altLang="ko-KR" sz="2000" b="1" dirty="0">
                <a:latin typeface="나눔스퀘어" pitchFamily="50" charset="-127"/>
                <a:ea typeface="나눔스퀘어" pitchFamily="50" charset="-127"/>
              </a:rPr>
              <a:t>3</a:t>
            </a:r>
            <a:r>
              <a:rPr lang="ko-KR" altLang="en-US" sz="2000" b="1" dirty="0">
                <a:latin typeface="나눔스퀘어" pitchFamily="50" charset="-127"/>
                <a:ea typeface="나눔스퀘어" pitchFamily="50" charset="-127"/>
              </a:rPr>
              <a:t>의 방안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으로 자체적으로 해결할 수 있다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”</a:t>
            </a:r>
          </a:p>
          <a:p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400" dirty="0">
              <a:latin typeface="나눔스퀘어" pitchFamily="50" charset="-127"/>
              <a:ea typeface="나눔스퀘어" pitchFamily="50" charset="-127"/>
            </a:endParaRPr>
          </a:p>
          <a:p>
            <a:pPr algn="r"/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노벨 경제학 수상자 </a:t>
            </a:r>
            <a:r>
              <a:rPr lang="ko-KR" altLang="en-US" sz="1600" dirty="0" err="1">
                <a:latin typeface="나눔스퀘어" pitchFamily="50" charset="-127"/>
                <a:ea typeface="나눔스퀘어" pitchFamily="50" charset="-127"/>
              </a:rPr>
              <a:t>엘리너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dirty="0" err="1">
                <a:latin typeface="나눔스퀘어" pitchFamily="50" charset="-127"/>
                <a:ea typeface="나눔스퀘어" pitchFamily="50" charset="-127"/>
              </a:rPr>
              <a:t>오스트름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[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공유의 비극을 넘어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] 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중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</a:t>
            </a:r>
          </a:p>
        </p:txBody>
      </p:sp>
      <p:pic>
        <p:nvPicPr>
          <p:cNvPr id="18434" name="Picture 2" descr="Image result for elinor ostrom"/>
          <p:cNvPicPr>
            <a:picLocks noChangeAspect="1" noChangeArrowheads="1"/>
          </p:cNvPicPr>
          <p:nvPr/>
        </p:nvPicPr>
        <p:blipFill>
          <a:blip r:embed="rId3" cstate="print"/>
          <a:srcRect b="7939"/>
          <a:stretch>
            <a:fillRect/>
          </a:stretch>
        </p:blipFill>
        <p:spPr bwMode="auto">
          <a:xfrm>
            <a:off x="0" y="477079"/>
            <a:ext cx="3170583" cy="4339996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B02AC08-6189-43EE-A5B6-DF986CCC37FE}"/>
              </a:ext>
            </a:extLst>
          </p:cNvPr>
          <p:cNvSpPr/>
          <p:nvPr/>
        </p:nvSpPr>
        <p:spPr>
          <a:xfrm>
            <a:off x="0" y="-3810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3D77A-0C7F-4977-80D5-70B7E2B834E1}"/>
              </a:ext>
            </a:extLst>
          </p:cNvPr>
          <p:cNvSpPr txBox="1"/>
          <p:nvPr/>
        </p:nvSpPr>
        <p:spPr>
          <a:xfrm>
            <a:off x="2968816" y="4608577"/>
            <a:ext cx="6181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공동 유산인 만큼</a:t>
            </a:r>
            <a:r>
              <a:rPr lang="en-US" altLang="ko-KR" sz="20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ko-KR" altLang="en-US" sz="20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지구인 참여 네트워크가 공증해줄 수 있다면</a:t>
            </a:r>
            <a:r>
              <a:rPr lang="en-US" altLang="ko-KR" sz="20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? </a:t>
            </a:r>
            <a:endParaRPr lang="ko-KR" altLang="en-US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C4AC3-E14A-4361-8042-11A0ED2AEE58}"/>
              </a:ext>
            </a:extLst>
          </p:cNvPr>
          <p:cNvSpPr txBox="1"/>
          <p:nvPr/>
        </p:nvSpPr>
        <p:spPr>
          <a:xfrm>
            <a:off x="322295" y="2605752"/>
            <a:ext cx="1159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400" b="1" dirty="0">
                <a:solidFill>
                  <a:schemeClr val="bg1"/>
                </a:solidFill>
              </a:rPr>
              <a:t>제</a:t>
            </a:r>
            <a:r>
              <a:rPr lang="en-US" altLang="ko-KR" sz="2400" b="1" dirty="0">
                <a:solidFill>
                  <a:schemeClr val="bg1"/>
                </a:solidFill>
              </a:rPr>
              <a:t> 3</a:t>
            </a:r>
            <a:r>
              <a:rPr lang="ko-KR" altLang="ko-KR" sz="2400" b="1" dirty="0" err="1">
                <a:solidFill>
                  <a:schemeClr val="bg1"/>
                </a:solidFill>
              </a:rPr>
              <a:t>자</a:t>
            </a:r>
            <a:r>
              <a:rPr lang="ko-KR" altLang="en-US" sz="2400" b="1" dirty="0" err="1">
                <a:solidFill>
                  <a:schemeClr val="bg1"/>
                </a:solidFill>
              </a:rPr>
              <a:t>없는</a:t>
            </a:r>
            <a:r>
              <a:rPr lang="ko-KR" altLang="ko-KR" sz="2400" b="1" dirty="0">
                <a:solidFill>
                  <a:schemeClr val="bg1"/>
                </a:solidFill>
              </a:rPr>
              <a:t> 행성 소유권 공증을 </a:t>
            </a:r>
            <a:r>
              <a:rPr lang="ko-KR" altLang="ko-KR" sz="2400" b="1" dirty="0">
                <a:solidFill>
                  <a:srgbClr val="00B0F0"/>
                </a:solidFill>
              </a:rPr>
              <a:t>블록체인의 탈중앙을 통해 </a:t>
            </a:r>
            <a:r>
              <a:rPr lang="ko-KR" altLang="ko-KR" sz="2400" b="1" dirty="0">
                <a:solidFill>
                  <a:schemeClr val="bg1"/>
                </a:solidFill>
              </a:rPr>
              <a:t>구현해 보고자 했습니다</a:t>
            </a:r>
            <a:r>
              <a:rPr lang="en-US" altLang="ko-KR" sz="2400" b="1" dirty="0">
                <a:solidFill>
                  <a:schemeClr val="bg1"/>
                </a:solidFill>
              </a:rPr>
              <a:t>. </a:t>
            </a:r>
            <a:endParaRPr lang="ko-KR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53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47974" y="3731827"/>
            <a:ext cx="6496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줄게</a:t>
            </a:r>
            <a:r>
              <a:rPr lang="en-US" altLang="ko-KR" sz="60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, My </a:t>
            </a:r>
            <a:r>
              <a:rPr lang="en-US" altLang="ko-KR" sz="6000" dirty="0">
                <a:solidFill>
                  <a:srgbClr val="0070C0"/>
                </a:solidFill>
                <a:latin typeface="나눔스퀘어 ExtraBold" pitchFamily="50" charset="-127"/>
                <a:ea typeface="나눔스퀘어 ExtraBold" pitchFamily="50" charset="-127"/>
              </a:rPr>
              <a:t>Galaxy</a:t>
            </a:r>
            <a:endParaRPr lang="en-US" altLang="ko-KR" sz="60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3356" y="5052391"/>
            <a:ext cx="1457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antGarde-Demi" panose="02000500000000000000" pitchFamily="2" charset="0"/>
                <a:ea typeface="08서울남산체 EB" panose="02020603020101020101" pitchFamily="18" charset="-127"/>
              </a:rPr>
              <a:t>Uni-Block</a:t>
            </a:r>
            <a:endParaRPr lang="ko-KR" alt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AvantGarde-Demi" panose="02000500000000000000" pitchFamily="2" charset="0"/>
              <a:ea typeface="08서울남산체 EB" panose="02020603020101020101" pitchFamily="18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931318" y="3284608"/>
            <a:ext cx="6329363" cy="288783"/>
          </a:xfrm>
          <a:custGeom>
            <a:avLst/>
            <a:gdLst/>
            <a:ahLst/>
            <a:cxnLst/>
            <a:rect l="l" t="t" r="r" b="b"/>
            <a:pathLst>
              <a:path w="6329363" h="288783">
                <a:moveTo>
                  <a:pt x="2807205" y="71996"/>
                </a:moveTo>
                <a:lnTo>
                  <a:pt x="2807205" y="125193"/>
                </a:lnTo>
                <a:lnTo>
                  <a:pt x="2880001" y="125193"/>
                </a:lnTo>
                <a:cubicBezTo>
                  <a:pt x="2883867" y="125193"/>
                  <a:pt x="2888067" y="123760"/>
                  <a:pt x="2892600" y="120893"/>
                </a:cubicBezTo>
                <a:cubicBezTo>
                  <a:pt x="2897133" y="118027"/>
                  <a:pt x="2899533" y="110794"/>
                  <a:pt x="2899799" y="99194"/>
                </a:cubicBezTo>
                <a:cubicBezTo>
                  <a:pt x="2899133" y="88128"/>
                  <a:pt x="2896433" y="80829"/>
                  <a:pt x="2891700" y="77296"/>
                </a:cubicBezTo>
                <a:cubicBezTo>
                  <a:pt x="2886967" y="73763"/>
                  <a:pt x="2883001" y="71996"/>
                  <a:pt x="2879801" y="71996"/>
                </a:cubicBezTo>
                <a:close/>
                <a:moveTo>
                  <a:pt x="3146603" y="63997"/>
                </a:moveTo>
                <a:lnTo>
                  <a:pt x="3105206" y="178390"/>
                </a:lnTo>
                <a:lnTo>
                  <a:pt x="3184801" y="178390"/>
                </a:lnTo>
                <a:close/>
                <a:moveTo>
                  <a:pt x="3607686" y="0"/>
                </a:moveTo>
                <a:lnTo>
                  <a:pt x="3855272" y="0"/>
                </a:lnTo>
                <a:lnTo>
                  <a:pt x="3855272" y="85995"/>
                </a:lnTo>
                <a:lnTo>
                  <a:pt x="3701681" y="85995"/>
                </a:lnTo>
                <a:lnTo>
                  <a:pt x="3701681" y="119193"/>
                </a:lnTo>
                <a:lnTo>
                  <a:pt x="3800875" y="119193"/>
                </a:lnTo>
                <a:lnTo>
                  <a:pt x="3800875" y="169590"/>
                </a:lnTo>
                <a:lnTo>
                  <a:pt x="3701681" y="169590"/>
                </a:lnTo>
                <a:lnTo>
                  <a:pt x="3701681" y="202788"/>
                </a:lnTo>
                <a:lnTo>
                  <a:pt x="3879670" y="202788"/>
                </a:lnTo>
                <a:lnTo>
                  <a:pt x="3879670" y="202852"/>
                </a:lnTo>
                <a:lnTo>
                  <a:pt x="6329363" y="202852"/>
                </a:lnTo>
                <a:lnTo>
                  <a:pt x="6329363" y="288299"/>
                </a:lnTo>
                <a:lnTo>
                  <a:pt x="3879670" y="288299"/>
                </a:lnTo>
                <a:lnTo>
                  <a:pt x="3879670" y="288783"/>
                </a:lnTo>
                <a:lnTo>
                  <a:pt x="3607686" y="288783"/>
                </a:lnTo>
                <a:close/>
                <a:moveTo>
                  <a:pt x="3469202" y="0"/>
                </a:moveTo>
                <a:lnTo>
                  <a:pt x="3548397" y="0"/>
                </a:lnTo>
                <a:lnTo>
                  <a:pt x="3597194" y="0"/>
                </a:lnTo>
                <a:lnTo>
                  <a:pt x="3597194" y="85995"/>
                </a:lnTo>
                <a:lnTo>
                  <a:pt x="3506800" y="85995"/>
                </a:lnTo>
                <a:cubicBezTo>
                  <a:pt x="3486534" y="85995"/>
                  <a:pt x="3471535" y="86595"/>
                  <a:pt x="3461803" y="87795"/>
                </a:cubicBezTo>
                <a:cubicBezTo>
                  <a:pt x="3452070" y="88995"/>
                  <a:pt x="3443404" y="90995"/>
                  <a:pt x="3435804" y="93795"/>
                </a:cubicBezTo>
                <a:cubicBezTo>
                  <a:pt x="3428204" y="96595"/>
                  <a:pt x="3421472" y="101461"/>
                  <a:pt x="3415605" y="108394"/>
                </a:cubicBezTo>
                <a:cubicBezTo>
                  <a:pt x="3409739" y="115327"/>
                  <a:pt x="3406339" y="127593"/>
                  <a:pt x="3405406" y="145192"/>
                </a:cubicBezTo>
                <a:cubicBezTo>
                  <a:pt x="3406073" y="162257"/>
                  <a:pt x="3409472" y="174457"/>
                  <a:pt x="3415605" y="181789"/>
                </a:cubicBezTo>
                <a:cubicBezTo>
                  <a:pt x="3421738" y="189122"/>
                  <a:pt x="3429204" y="193989"/>
                  <a:pt x="3438004" y="196388"/>
                </a:cubicBezTo>
                <a:cubicBezTo>
                  <a:pt x="3446803" y="198788"/>
                  <a:pt x="3455870" y="200455"/>
                  <a:pt x="3465202" y="201388"/>
                </a:cubicBezTo>
                <a:cubicBezTo>
                  <a:pt x="3474535" y="202321"/>
                  <a:pt x="3488401" y="202788"/>
                  <a:pt x="3506800" y="202788"/>
                </a:cubicBezTo>
                <a:lnTo>
                  <a:pt x="3597194" y="202788"/>
                </a:lnTo>
                <a:lnTo>
                  <a:pt x="3597194" y="288783"/>
                </a:lnTo>
                <a:lnTo>
                  <a:pt x="3469202" y="288783"/>
                </a:lnTo>
                <a:cubicBezTo>
                  <a:pt x="3437871" y="288783"/>
                  <a:pt x="3409539" y="283217"/>
                  <a:pt x="3384207" y="272084"/>
                </a:cubicBezTo>
                <a:cubicBezTo>
                  <a:pt x="3358875" y="260952"/>
                  <a:pt x="3338910" y="244253"/>
                  <a:pt x="3324311" y="221987"/>
                </a:cubicBezTo>
                <a:cubicBezTo>
                  <a:pt x="3309712" y="199722"/>
                  <a:pt x="3302412" y="172457"/>
                  <a:pt x="3302412" y="140192"/>
                </a:cubicBezTo>
                <a:cubicBezTo>
                  <a:pt x="3302412" y="117527"/>
                  <a:pt x="3306779" y="97295"/>
                  <a:pt x="3315511" y="79496"/>
                </a:cubicBezTo>
                <a:cubicBezTo>
                  <a:pt x="3324244" y="61697"/>
                  <a:pt x="3336343" y="46898"/>
                  <a:pt x="3351809" y="35098"/>
                </a:cubicBezTo>
                <a:cubicBezTo>
                  <a:pt x="3367275" y="23299"/>
                  <a:pt x="3385040" y="14500"/>
                  <a:pt x="3405106" y="8700"/>
                </a:cubicBezTo>
                <a:cubicBezTo>
                  <a:pt x="3425171" y="2900"/>
                  <a:pt x="3446537" y="0"/>
                  <a:pt x="3469202" y="0"/>
                </a:cubicBezTo>
                <a:close/>
                <a:moveTo>
                  <a:pt x="3074607" y="0"/>
                </a:moveTo>
                <a:lnTo>
                  <a:pt x="3217999" y="0"/>
                </a:lnTo>
                <a:lnTo>
                  <a:pt x="3314593" y="288783"/>
                </a:lnTo>
                <a:lnTo>
                  <a:pt x="3205399" y="288783"/>
                </a:lnTo>
                <a:lnTo>
                  <a:pt x="3187201" y="236786"/>
                </a:lnTo>
                <a:lnTo>
                  <a:pt x="3101406" y="236786"/>
                </a:lnTo>
                <a:lnTo>
                  <a:pt x="3083207" y="288783"/>
                </a:lnTo>
                <a:lnTo>
                  <a:pt x="2979613" y="288783"/>
                </a:lnTo>
                <a:close/>
                <a:moveTo>
                  <a:pt x="2702812" y="0"/>
                </a:moveTo>
                <a:lnTo>
                  <a:pt x="2890800" y="0"/>
                </a:lnTo>
                <a:cubicBezTo>
                  <a:pt x="2913999" y="2134"/>
                  <a:pt x="2933197" y="8133"/>
                  <a:pt x="2948397" y="17999"/>
                </a:cubicBezTo>
                <a:cubicBezTo>
                  <a:pt x="2963596" y="27865"/>
                  <a:pt x="2974395" y="41598"/>
                  <a:pt x="2980795" y="59197"/>
                </a:cubicBezTo>
                <a:cubicBezTo>
                  <a:pt x="2986661" y="80529"/>
                  <a:pt x="2989061" y="96528"/>
                  <a:pt x="2987994" y="107194"/>
                </a:cubicBezTo>
                <a:cubicBezTo>
                  <a:pt x="2986928" y="117860"/>
                  <a:pt x="2984794" y="127859"/>
                  <a:pt x="2981595" y="137192"/>
                </a:cubicBezTo>
                <a:cubicBezTo>
                  <a:pt x="2978395" y="146525"/>
                  <a:pt x="2969595" y="157324"/>
                  <a:pt x="2955196" y="169590"/>
                </a:cubicBezTo>
                <a:cubicBezTo>
                  <a:pt x="2940797" y="181856"/>
                  <a:pt x="2921598" y="189789"/>
                  <a:pt x="2897600" y="193389"/>
                </a:cubicBezTo>
                <a:lnTo>
                  <a:pt x="2807205" y="193389"/>
                </a:lnTo>
                <a:lnTo>
                  <a:pt x="2807205" y="288783"/>
                </a:lnTo>
                <a:lnTo>
                  <a:pt x="2702812" y="288783"/>
                </a:lnTo>
                <a:close/>
                <a:moveTo>
                  <a:pt x="2543807" y="0"/>
                </a:moveTo>
                <a:lnTo>
                  <a:pt x="2701398" y="0"/>
                </a:lnTo>
                <a:lnTo>
                  <a:pt x="2701398" y="85995"/>
                </a:lnTo>
                <a:lnTo>
                  <a:pt x="2631002" y="85995"/>
                </a:lnTo>
                <a:cubicBezTo>
                  <a:pt x="2596737" y="84929"/>
                  <a:pt x="2591671" y="94395"/>
                  <a:pt x="2615803" y="114394"/>
                </a:cubicBezTo>
                <a:cubicBezTo>
                  <a:pt x="2659000" y="152258"/>
                  <a:pt x="2680199" y="189056"/>
                  <a:pt x="2679399" y="224787"/>
                </a:cubicBezTo>
                <a:cubicBezTo>
                  <a:pt x="2678599" y="260518"/>
                  <a:pt x="2657400" y="281850"/>
                  <a:pt x="2615803" y="288783"/>
                </a:cubicBezTo>
                <a:lnTo>
                  <a:pt x="2462212" y="288783"/>
                </a:lnTo>
                <a:lnTo>
                  <a:pt x="2462212" y="288299"/>
                </a:lnTo>
                <a:lnTo>
                  <a:pt x="0" y="288299"/>
                </a:lnTo>
                <a:lnTo>
                  <a:pt x="0" y="202852"/>
                </a:lnTo>
                <a:lnTo>
                  <a:pt x="2462212" y="202852"/>
                </a:lnTo>
                <a:lnTo>
                  <a:pt x="2462212" y="202788"/>
                </a:lnTo>
                <a:lnTo>
                  <a:pt x="2523009" y="202788"/>
                </a:lnTo>
                <a:cubicBezTo>
                  <a:pt x="2560740" y="203855"/>
                  <a:pt x="2565539" y="193322"/>
                  <a:pt x="2537408" y="171190"/>
                </a:cubicBezTo>
                <a:cubicBezTo>
                  <a:pt x="2491011" y="128526"/>
                  <a:pt x="2471278" y="89328"/>
                  <a:pt x="2478211" y="53597"/>
                </a:cubicBezTo>
                <a:cubicBezTo>
                  <a:pt x="2485144" y="17866"/>
                  <a:pt x="2507010" y="0"/>
                  <a:pt x="25438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931318" y="4905926"/>
            <a:ext cx="6329363" cy="85447"/>
          </a:xfrm>
          <a:custGeom>
            <a:avLst/>
            <a:gdLst>
              <a:gd name="connsiteX0" fmla="*/ 0 w 6329363"/>
              <a:gd name="connsiteY0" fmla="*/ 0 h 85447"/>
              <a:gd name="connsiteX1" fmla="*/ 1922860 w 6329363"/>
              <a:gd name="connsiteY1" fmla="*/ 0 h 85447"/>
              <a:gd name="connsiteX2" fmla="*/ 2483643 w 6329363"/>
              <a:gd name="connsiteY2" fmla="*/ 0 h 85447"/>
              <a:gd name="connsiteX3" fmla="*/ 3845720 w 6329363"/>
              <a:gd name="connsiteY3" fmla="*/ 0 h 85447"/>
              <a:gd name="connsiteX4" fmla="*/ 4406503 w 6329363"/>
              <a:gd name="connsiteY4" fmla="*/ 0 h 85447"/>
              <a:gd name="connsiteX5" fmla="*/ 6329363 w 6329363"/>
              <a:gd name="connsiteY5" fmla="*/ 0 h 85447"/>
              <a:gd name="connsiteX6" fmla="*/ 6329363 w 6329363"/>
              <a:gd name="connsiteY6" fmla="*/ 85447 h 85447"/>
              <a:gd name="connsiteX7" fmla="*/ 4406503 w 6329363"/>
              <a:gd name="connsiteY7" fmla="*/ 85447 h 85447"/>
              <a:gd name="connsiteX8" fmla="*/ 3845720 w 6329363"/>
              <a:gd name="connsiteY8" fmla="*/ 85447 h 85447"/>
              <a:gd name="connsiteX9" fmla="*/ 2483643 w 6329363"/>
              <a:gd name="connsiteY9" fmla="*/ 85447 h 85447"/>
              <a:gd name="connsiteX10" fmla="*/ 1922860 w 6329363"/>
              <a:gd name="connsiteY10" fmla="*/ 85447 h 85447"/>
              <a:gd name="connsiteX11" fmla="*/ 0 w 6329363"/>
              <a:gd name="connsiteY11" fmla="*/ 85447 h 8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29363" h="85447">
                <a:moveTo>
                  <a:pt x="0" y="0"/>
                </a:moveTo>
                <a:lnTo>
                  <a:pt x="1922860" y="0"/>
                </a:lnTo>
                <a:lnTo>
                  <a:pt x="2483643" y="0"/>
                </a:lnTo>
                <a:lnTo>
                  <a:pt x="3845720" y="0"/>
                </a:lnTo>
                <a:lnTo>
                  <a:pt x="4406503" y="0"/>
                </a:lnTo>
                <a:lnTo>
                  <a:pt x="6329363" y="0"/>
                </a:lnTo>
                <a:lnTo>
                  <a:pt x="6329363" y="85447"/>
                </a:lnTo>
                <a:lnTo>
                  <a:pt x="4406503" y="85447"/>
                </a:lnTo>
                <a:lnTo>
                  <a:pt x="3845720" y="85447"/>
                </a:lnTo>
                <a:lnTo>
                  <a:pt x="2483643" y="85447"/>
                </a:lnTo>
                <a:lnTo>
                  <a:pt x="1922860" y="85447"/>
                </a:lnTo>
                <a:lnTo>
                  <a:pt x="0" y="854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110031">
            <a:off x="8251037" y="2049411"/>
            <a:ext cx="1466097" cy="1488266"/>
          </a:xfrm>
          <a:prstGeom prst="rect">
            <a:avLst/>
          </a:prstGeom>
        </p:spPr>
      </p:pic>
      <p:pic>
        <p:nvPicPr>
          <p:cNvPr id="7" name="Picture 2" descr="삼성 블록체인 이미지 검색결과">
            <a:extLst>
              <a:ext uri="{FF2B5EF4-FFF2-40B4-BE49-F238E27FC236}">
                <a16:creationId xmlns:a16="http://schemas.microsoft.com/office/drawing/2014/main" id="{FB5ED2D7-BCD2-4DE3-AE5D-C05DDA4D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73" y="5073480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132D4-EDBC-49A4-AA2C-C7F1676CD367}"/>
              </a:ext>
            </a:extLst>
          </p:cNvPr>
          <p:cNvSpPr txBox="1"/>
          <p:nvPr/>
        </p:nvSpPr>
        <p:spPr>
          <a:xfrm>
            <a:off x="2789943" y="1600438"/>
            <a:ext cx="661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 자원 소유 기대권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거래 플랫폼</a:t>
            </a:r>
          </a:p>
        </p:txBody>
      </p:sp>
    </p:spTree>
    <p:extLst>
      <p:ext uri="{BB962C8B-B14F-4D97-AF65-F5344CB8AC3E}">
        <p14:creationId xmlns:p14="http://schemas.microsoft.com/office/powerpoint/2010/main" val="69216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1542</Words>
  <Application>Microsoft Office PowerPoint</Application>
  <PresentationFormat>와이드스크린</PresentationFormat>
  <Paragraphs>312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나눔스퀘어 ExtraBold</vt:lpstr>
      <vt:lpstr>나눔스퀘어 Bold</vt:lpstr>
      <vt:lpstr>나눔스퀘어OTF</vt:lpstr>
      <vt:lpstr>Arial</vt:lpstr>
      <vt:lpstr>맑은 고딕</vt:lpstr>
      <vt:lpstr>AvantGarde-Demi</vt:lpstr>
      <vt:lpstr>Segoe UI Black</vt:lpstr>
      <vt:lpstr>Arial Unicode MS</vt:lpstr>
      <vt:lpstr>Wingdings</vt:lpstr>
      <vt:lpstr>나눔스퀘어</vt:lpstr>
      <vt:lpstr>굴림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 범위</vt:lpstr>
      <vt:lpstr>거버넌스 등록</vt:lpstr>
      <vt:lpstr>PowerPoint 프레젠테이션</vt:lpstr>
      <vt:lpstr>PowerPoint 프레젠테이션</vt:lpstr>
      <vt:lpstr>행성 투표</vt:lpstr>
      <vt:lpstr>PowerPoint 프레젠테이션</vt:lpstr>
      <vt:lpstr>보안적 관점</vt:lpstr>
      <vt:lpstr>보안적 관점</vt:lpstr>
      <vt:lpstr>PowerPoint 프레젠테이션</vt:lpstr>
      <vt:lpstr>PowerPoint 프레젠테이션</vt:lpstr>
      <vt:lpstr>크라우드 펀딩</vt:lpstr>
      <vt:lpstr>PowerPoint 프레젠테이션</vt:lpstr>
      <vt:lpstr>PowerPoint 프레젠테이션</vt:lpstr>
      <vt:lpstr>PowerPoint 프레젠테이션</vt:lpstr>
      <vt:lpstr>PowerPoint 프레젠테이션</vt:lpstr>
      <vt:lpstr>시연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</dc:creator>
  <cp:lastModifiedBy>이 다훈</cp:lastModifiedBy>
  <cp:revision>158</cp:revision>
  <dcterms:created xsi:type="dcterms:W3CDTF">2016-05-01T05:21:23Z</dcterms:created>
  <dcterms:modified xsi:type="dcterms:W3CDTF">2020-02-13T22:34:26Z</dcterms:modified>
</cp:coreProperties>
</file>